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Lst>
  <p:notesMasterIdLst>
    <p:notesMasterId r:id="rId66"/>
  </p:notesMasterIdLst>
  <p:sldIdLst>
    <p:sldId id="257" r:id="rId5"/>
    <p:sldId id="350" r:id="rId6"/>
    <p:sldId id="417" r:id="rId7"/>
    <p:sldId id="351" r:id="rId8"/>
    <p:sldId id="352" r:id="rId9"/>
    <p:sldId id="353" r:id="rId10"/>
    <p:sldId id="354" r:id="rId11"/>
    <p:sldId id="355" r:id="rId12"/>
    <p:sldId id="356" r:id="rId13"/>
    <p:sldId id="357" r:id="rId14"/>
    <p:sldId id="340" r:id="rId15"/>
    <p:sldId id="431" r:id="rId16"/>
    <p:sldId id="338" r:id="rId17"/>
    <p:sldId id="419" r:id="rId18"/>
    <p:sldId id="266" r:id="rId19"/>
    <p:sldId id="418" r:id="rId20"/>
    <p:sldId id="420" r:id="rId21"/>
    <p:sldId id="306" r:id="rId22"/>
    <p:sldId id="339" r:id="rId23"/>
    <p:sldId id="325" r:id="rId24"/>
    <p:sldId id="326" r:id="rId25"/>
    <p:sldId id="399" r:id="rId26"/>
    <p:sldId id="358" r:id="rId27"/>
    <p:sldId id="359" r:id="rId28"/>
    <p:sldId id="421" r:id="rId29"/>
    <p:sldId id="402" r:id="rId30"/>
    <p:sldId id="360" r:id="rId31"/>
    <p:sldId id="397" r:id="rId32"/>
    <p:sldId id="423" r:id="rId33"/>
    <p:sldId id="403" r:id="rId34"/>
    <p:sldId id="404" r:id="rId35"/>
    <p:sldId id="426" r:id="rId36"/>
    <p:sldId id="422" r:id="rId37"/>
    <p:sldId id="407" r:id="rId38"/>
    <p:sldId id="427" r:id="rId39"/>
    <p:sldId id="405" r:id="rId40"/>
    <p:sldId id="361" r:id="rId41"/>
    <p:sldId id="398" r:id="rId42"/>
    <p:sldId id="432" r:id="rId43"/>
    <p:sldId id="406" r:id="rId44"/>
    <p:sldId id="362" r:id="rId45"/>
    <p:sldId id="433" r:id="rId46"/>
    <p:sldId id="412" r:id="rId47"/>
    <p:sldId id="434" r:id="rId48"/>
    <p:sldId id="408" r:id="rId49"/>
    <p:sldId id="409" r:id="rId50"/>
    <p:sldId id="428" r:id="rId51"/>
    <p:sldId id="410" r:id="rId52"/>
    <p:sldId id="363" r:id="rId53"/>
    <p:sldId id="435" r:id="rId54"/>
    <p:sldId id="364" r:id="rId55"/>
    <p:sldId id="400" r:id="rId56"/>
    <p:sldId id="365" r:id="rId57"/>
    <p:sldId id="415" r:id="rId58"/>
    <p:sldId id="429" r:id="rId59"/>
    <p:sldId id="401" r:id="rId60"/>
    <p:sldId id="366" r:id="rId61"/>
    <p:sldId id="367" r:id="rId62"/>
    <p:sldId id="368" r:id="rId63"/>
    <p:sldId id="436" r:id="rId64"/>
    <p:sldId id="416"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27AB8A-CC91-1047-9719-2545364D4D0C}" v="720" dt="2022-05-31T11:10:00.935"/>
  </p1510:revLst>
</p1510:revInfo>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80"/>
    <p:restoredTop sz="95853"/>
  </p:normalViewPr>
  <p:slideViewPr>
    <p:cSldViewPr snapToGrid="0" snapToObjects="1">
      <p:cViewPr varScale="1">
        <p:scale>
          <a:sx n="115" d="100"/>
          <a:sy n="115" d="100"/>
        </p:scale>
        <p:origin x="2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4BDCD7-ECA5-4855-BF38-D0B60D64EB2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8BD4E12-262E-45B5-8E28-BAFC3599B9AD}">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600" dirty="0">
              <a:solidFill>
                <a:schemeClr val="accent1"/>
              </a:solidFill>
            </a:rPr>
            <a:t>Infected host reservoir</a:t>
          </a:r>
        </a:p>
      </dgm:t>
    </dgm:pt>
    <dgm:pt modelId="{52C3FE1F-9F9C-439D-B120-EFE9A5837132}" type="parTrans" cxnId="{6675CCE3-07BF-4A3E-A019-1251EBCA8A70}">
      <dgm:prSet/>
      <dgm:spPr/>
      <dgm:t>
        <a:bodyPr/>
        <a:lstStyle/>
        <a:p>
          <a:endParaRPr lang="en-US"/>
        </a:p>
      </dgm:t>
    </dgm:pt>
    <dgm:pt modelId="{3CA33F65-D053-48E8-82F7-520034782400}" type="sibTrans" cxnId="{6675CCE3-07BF-4A3E-A019-1251EBCA8A70}">
      <dgm:prSet/>
      <dgm:spPr/>
      <dgm:t>
        <a:bodyPr/>
        <a:lstStyle/>
        <a:p>
          <a:endParaRPr lang="en-US"/>
        </a:p>
      </dgm:t>
    </dgm:pt>
    <dgm:pt modelId="{8BB699AD-6B4E-4562-913E-E64FEFED88FE}">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600" dirty="0">
              <a:solidFill>
                <a:schemeClr val="accent1"/>
              </a:solidFill>
            </a:rPr>
            <a:t>Site for replication of infectious agent</a:t>
          </a:r>
        </a:p>
      </dgm:t>
    </dgm:pt>
    <dgm:pt modelId="{B6090EB3-E59B-4158-A0AA-52CA9AA4B4AA}" type="parTrans" cxnId="{04029B23-9211-40EA-B83C-3F61829D352B}">
      <dgm:prSet/>
      <dgm:spPr/>
      <dgm:t>
        <a:bodyPr/>
        <a:lstStyle/>
        <a:p>
          <a:endParaRPr lang="en-US"/>
        </a:p>
      </dgm:t>
    </dgm:pt>
    <dgm:pt modelId="{516C06E2-2602-400E-956D-44458138DE1F}" type="sibTrans" cxnId="{04029B23-9211-40EA-B83C-3F61829D352B}">
      <dgm:prSet/>
      <dgm:spPr/>
      <dgm:t>
        <a:bodyPr/>
        <a:lstStyle/>
        <a:p>
          <a:endParaRPr lang="en-US"/>
        </a:p>
      </dgm:t>
    </dgm:pt>
    <dgm:pt modelId="{A73263EB-76CE-4A72-9B5A-DACB777B0B7C}">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600" dirty="0">
              <a:solidFill>
                <a:schemeClr val="accent1"/>
              </a:solidFill>
            </a:rPr>
            <a:t>Portal of exit</a:t>
          </a:r>
        </a:p>
      </dgm:t>
    </dgm:pt>
    <dgm:pt modelId="{3EE1CC66-23A2-4FD5-847C-9F1BAE5D0AF8}" type="parTrans" cxnId="{C2FB100A-2CB5-4006-8DCA-849BF8B3292A}">
      <dgm:prSet/>
      <dgm:spPr/>
      <dgm:t>
        <a:bodyPr/>
        <a:lstStyle/>
        <a:p>
          <a:endParaRPr lang="en-US"/>
        </a:p>
      </dgm:t>
    </dgm:pt>
    <dgm:pt modelId="{125DED40-2D7E-44BC-9E68-7B798FE53C43}" type="sibTrans" cxnId="{C2FB100A-2CB5-4006-8DCA-849BF8B3292A}">
      <dgm:prSet/>
      <dgm:spPr/>
      <dgm:t>
        <a:bodyPr/>
        <a:lstStyle/>
        <a:p>
          <a:endParaRPr lang="en-US"/>
        </a:p>
      </dgm:t>
    </dgm:pt>
    <dgm:pt modelId="{E9D2F7F0-89FA-4EBF-B7FB-A00239366C30}">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600" dirty="0">
              <a:solidFill>
                <a:schemeClr val="accent1"/>
              </a:solidFill>
            </a:rPr>
            <a:t>Some infectious diseases have another possible reservoir</a:t>
          </a:r>
        </a:p>
      </dgm:t>
    </dgm:pt>
    <dgm:pt modelId="{E965E40C-A506-4374-95AB-3EE76C5F936A}" type="parTrans" cxnId="{60AF57CB-DFA6-4CDF-B2FA-F635A085A735}">
      <dgm:prSet/>
      <dgm:spPr/>
      <dgm:t>
        <a:bodyPr/>
        <a:lstStyle/>
        <a:p>
          <a:endParaRPr lang="en-US"/>
        </a:p>
      </dgm:t>
    </dgm:pt>
    <dgm:pt modelId="{3B5159D6-47E0-4829-A693-D926E56BCC4A}" type="sibTrans" cxnId="{60AF57CB-DFA6-4CDF-B2FA-F635A085A735}">
      <dgm:prSet/>
      <dgm:spPr/>
      <dgm:t>
        <a:bodyPr/>
        <a:lstStyle/>
        <a:p>
          <a:endParaRPr lang="en-US"/>
        </a:p>
      </dgm:t>
    </dgm:pt>
    <dgm:pt modelId="{905D6123-4916-43AB-92D4-507D8B425AB1}">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600" dirty="0">
              <a:solidFill>
                <a:schemeClr val="accent1"/>
              </a:solidFill>
            </a:rPr>
            <a:t>Mode of transmission</a:t>
          </a:r>
        </a:p>
      </dgm:t>
    </dgm:pt>
    <dgm:pt modelId="{40F293A3-6725-4D26-94A5-BCE83BB4C29C}" type="parTrans" cxnId="{1B6FDD05-9A76-46B2-8314-224FEBFB8075}">
      <dgm:prSet/>
      <dgm:spPr/>
      <dgm:t>
        <a:bodyPr/>
        <a:lstStyle/>
        <a:p>
          <a:endParaRPr lang="en-US"/>
        </a:p>
      </dgm:t>
    </dgm:pt>
    <dgm:pt modelId="{FD232EA8-CBD8-4003-8CEA-22F983CCF828}" type="sibTrans" cxnId="{1B6FDD05-9A76-46B2-8314-224FEBFB8075}">
      <dgm:prSet/>
      <dgm:spPr/>
      <dgm:t>
        <a:bodyPr/>
        <a:lstStyle/>
        <a:p>
          <a:endParaRPr lang="en-US"/>
        </a:p>
      </dgm:t>
    </dgm:pt>
    <dgm:pt modelId="{8706A8CF-8818-4387-8F30-E589E7C81819}">
      <dgm:prSet custT="1">
        <dgm:style>
          <a:lnRef idx="2">
            <a:schemeClr val="accent6"/>
          </a:lnRef>
          <a:fillRef idx="1">
            <a:schemeClr val="lt1"/>
          </a:fillRef>
          <a:effectRef idx="0">
            <a:schemeClr val="accent6"/>
          </a:effectRef>
          <a:fontRef idx="minor">
            <a:schemeClr val="dk1"/>
          </a:fontRef>
        </dgm:style>
      </dgm:prSet>
      <dgm:spPr>
        <a:ln/>
      </dgm:spPr>
      <dgm:t>
        <a:bodyPr/>
        <a:lstStyle/>
        <a:p>
          <a:r>
            <a:rPr lang="en-US" sz="1600" dirty="0">
              <a:solidFill>
                <a:schemeClr val="accent1"/>
              </a:solidFill>
            </a:rPr>
            <a:t>Portal of entry</a:t>
          </a:r>
        </a:p>
      </dgm:t>
    </dgm:pt>
    <dgm:pt modelId="{09C5DDC0-25BA-4EB6-AA03-509FF294D841}" type="parTrans" cxnId="{77942190-4BA7-46BA-A8A5-E013F247124F}">
      <dgm:prSet/>
      <dgm:spPr/>
      <dgm:t>
        <a:bodyPr/>
        <a:lstStyle/>
        <a:p>
          <a:endParaRPr lang="en-US"/>
        </a:p>
      </dgm:t>
    </dgm:pt>
    <dgm:pt modelId="{52638B7E-E121-45B4-B7DE-86765A514891}" type="sibTrans" cxnId="{77942190-4BA7-46BA-A8A5-E013F247124F}">
      <dgm:prSet/>
      <dgm:spPr/>
      <dgm:t>
        <a:bodyPr/>
        <a:lstStyle/>
        <a:p>
          <a:endParaRPr lang="en-US"/>
        </a:p>
      </dgm:t>
    </dgm:pt>
    <dgm:pt modelId="{171C8CC9-839F-45EF-B516-B3C3662BDE5C}">
      <dgm:prSet custT="1">
        <dgm:style>
          <a:lnRef idx="2">
            <a:schemeClr val="accent6"/>
          </a:lnRef>
          <a:fillRef idx="1">
            <a:schemeClr val="lt1"/>
          </a:fillRef>
          <a:effectRef idx="0">
            <a:schemeClr val="accent6"/>
          </a:effectRef>
          <a:fontRef idx="minor">
            <a:schemeClr val="dk1"/>
          </a:fontRef>
        </dgm:style>
      </dgm:prSet>
      <dgm:spPr>
        <a:ln/>
      </dgm:spPr>
      <dgm:t>
        <a:bodyPr/>
        <a:lstStyle/>
        <a:p>
          <a:r>
            <a:rPr lang="en-US" sz="1600" dirty="0">
              <a:solidFill>
                <a:schemeClr val="accent1"/>
              </a:solidFill>
            </a:rPr>
            <a:t>Susceptible host</a:t>
          </a:r>
        </a:p>
      </dgm:t>
    </dgm:pt>
    <dgm:pt modelId="{944E4229-9387-41AE-9DA0-6D3CA56F1CC9}" type="parTrans" cxnId="{7DC609F1-8635-490B-97B4-71CDA0893676}">
      <dgm:prSet/>
      <dgm:spPr/>
      <dgm:t>
        <a:bodyPr/>
        <a:lstStyle/>
        <a:p>
          <a:endParaRPr lang="en-US"/>
        </a:p>
      </dgm:t>
    </dgm:pt>
    <dgm:pt modelId="{8588CEA6-237B-4E47-BD90-5A5AE691D6BB}" type="sibTrans" cxnId="{7DC609F1-8635-490B-97B4-71CDA0893676}">
      <dgm:prSet/>
      <dgm:spPr/>
      <dgm:t>
        <a:bodyPr/>
        <a:lstStyle/>
        <a:p>
          <a:endParaRPr lang="en-US"/>
        </a:p>
      </dgm:t>
    </dgm:pt>
    <dgm:pt modelId="{74725EFB-2943-4159-9A31-B3CE04A57C86}" type="pres">
      <dgm:prSet presAssocID="{204BDCD7-ECA5-4855-BF38-D0B60D64EB24}" presName="cycle" presStyleCnt="0">
        <dgm:presLayoutVars>
          <dgm:dir/>
          <dgm:resizeHandles val="exact"/>
        </dgm:presLayoutVars>
      </dgm:prSet>
      <dgm:spPr/>
      <dgm:t>
        <a:bodyPr/>
        <a:lstStyle/>
        <a:p>
          <a:endParaRPr lang="en-US"/>
        </a:p>
      </dgm:t>
    </dgm:pt>
    <dgm:pt modelId="{F4DEFC1C-CAA5-4176-B7AB-FD181FA893C6}" type="pres">
      <dgm:prSet presAssocID="{B8BD4E12-262E-45B5-8E28-BAFC3599B9AD}" presName="node" presStyleLbl="node1" presStyleIdx="0" presStyleCnt="7" custScaleX="138295" custScaleY="95227">
        <dgm:presLayoutVars>
          <dgm:bulletEnabled val="1"/>
        </dgm:presLayoutVars>
      </dgm:prSet>
      <dgm:spPr/>
      <dgm:t>
        <a:bodyPr/>
        <a:lstStyle/>
        <a:p>
          <a:endParaRPr lang="en-US"/>
        </a:p>
      </dgm:t>
    </dgm:pt>
    <dgm:pt modelId="{23EB9A58-8321-42DD-B183-5D0533AAB501}" type="pres">
      <dgm:prSet presAssocID="{B8BD4E12-262E-45B5-8E28-BAFC3599B9AD}" presName="spNode" presStyleCnt="0"/>
      <dgm:spPr/>
    </dgm:pt>
    <dgm:pt modelId="{E408AEF1-5134-4B0B-B3AC-FF6FD43F4D9A}" type="pres">
      <dgm:prSet presAssocID="{3CA33F65-D053-48E8-82F7-520034782400}" presName="sibTrans" presStyleLbl="sibTrans1D1" presStyleIdx="0" presStyleCnt="7"/>
      <dgm:spPr/>
      <dgm:t>
        <a:bodyPr/>
        <a:lstStyle/>
        <a:p>
          <a:endParaRPr lang="en-US"/>
        </a:p>
      </dgm:t>
    </dgm:pt>
    <dgm:pt modelId="{871DA48B-C3C6-4F0B-84CB-74BC83710DE1}" type="pres">
      <dgm:prSet presAssocID="{8BB699AD-6B4E-4562-913E-E64FEFED88FE}" presName="node" presStyleLbl="node1" presStyleIdx="1" presStyleCnt="7" custScaleX="158182" custScaleY="105807" custRadScaleRad="102606" custRadScaleInc="25522">
        <dgm:presLayoutVars>
          <dgm:bulletEnabled val="1"/>
        </dgm:presLayoutVars>
      </dgm:prSet>
      <dgm:spPr/>
      <dgm:t>
        <a:bodyPr/>
        <a:lstStyle/>
        <a:p>
          <a:endParaRPr lang="en-US"/>
        </a:p>
      </dgm:t>
    </dgm:pt>
    <dgm:pt modelId="{C6C96EB0-9FBD-4613-A2E2-9BF46B0EA135}" type="pres">
      <dgm:prSet presAssocID="{8BB699AD-6B4E-4562-913E-E64FEFED88FE}" presName="spNode" presStyleCnt="0"/>
      <dgm:spPr/>
    </dgm:pt>
    <dgm:pt modelId="{8626800B-CBF3-49DF-935C-6EA1955F6D20}" type="pres">
      <dgm:prSet presAssocID="{516C06E2-2602-400E-956D-44458138DE1F}" presName="sibTrans" presStyleLbl="sibTrans1D1" presStyleIdx="1" presStyleCnt="7"/>
      <dgm:spPr/>
      <dgm:t>
        <a:bodyPr/>
        <a:lstStyle/>
        <a:p>
          <a:endParaRPr lang="en-US"/>
        </a:p>
      </dgm:t>
    </dgm:pt>
    <dgm:pt modelId="{40E5ABA5-8EBB-4904-BF19-BADA06FD9C4B}" type="pres">
      <dgm:prSet presAssocID="{A73263EB-76CE-4A72-9B5A-DACB777B0B7C}" presName="node" presStyleLbl="node1" presStyleIdx="2" presStyleCnt="7" custScaleX="116917" custScaleY="105807" custRadScaleRad="100375" custRadScaleInc="-42853">
        <dgm:presLayoutVars>
          <dgm:bulletEnabled val="1"/>
        </dgm:presLayoutVars>
      </dgm:prSet>
      <dgm:spPr/>
      <dgm:t>
        <a:bodyPr/>
        <a:lstStyle/>
        <a:p>
          <a:endParaRPr lang="en-US"/>
        </a:p>
      </dgm:t>
    </dgm:pt>
    <dgm:pt modelId="{B3A10077-E564-423E-9EFC-6A0BE1CC0ECC}" type="pres">
      <dgm:prSet presAssocID="{A73263EB-76CE-4A72-9B5A-DACB777B0B7C}" presName="spNode" presStyleCnt="0"/>
      <dgm:spPr/>
    </dgm:pt>
    <dgm:pt modelId="{296EDFA6-0584-4608-8E1E-22D5D1AE53B0}" type="pres">
      <dgm:prSet presAssocID="{125DED40-2D7E-44BC-9E68-7B798FE53C43}" presName="sibTrans" presStyleLbl="sibTrans1D1" presStyleIdx="2" presStyleCnt="7"/>
      <dgm:spPr/>
      <dgm:t>
        <a:bodyPr/>
        <a:lstStyle/>
        <a:p>
          <a:endParaRPr lang="en-US"/>
        </a:p>
      </dgm:t>
    </dgm:pt>
    <dgm:pt modelId="{465F55D4-B7F2-4466-BDB3-5D6E6629D61C}" type="pres">
      <dgm:prSet presAssocID="{E9D2F7F0-89FA-4EBF-B7FB-A00239366C30}" presName="node" presStyleLbl="node1" presStyleIdx="3" presStyleCnt="7" custScaleX="168498" custScaleY="126969" custRadScaleRad="100166" custRadScaleInc="-42791">
        <dgm:presLayoutVars>
          <dgm:bulletEnabled val="1"/>
        </dgm:presLayoutVars>
      </dgm:prSet>
      <dgm:spPr/>
      <dgm:t>
        <a:bodyPr/>
        <a:lstStyle/>
        <a:p>
          <a:endParaRPr lang="en-US"/>
        </a:p>
      </dgm:t>
    </dgm:pt>
    <dgm:pt modelId="{225154D0-4B6E-4FB4-A725-23A93C2D22A3}" type="pres">
      <dgm:prSet presAssocID="{E9D2F7F0-89FA-4EBF-B7FB-A00239366C30}" presName="spNode" presStyleCnt="0"/>
      <dgm:spPr/>
    </dgm:pt>
    <dgm:pt modelId="{95DC02DF-A9EA-4DFF-B31D-435F3AFDF764}" type="pres">
      <dgm:prSet presAssocID="{3B5159D6-47E0-4829-A693-D926E56BCC4A}" presName="sibTrans" presStyleLbl="sibTrans1D1" presStyleIdx="3" presStyleCnt="7"/>
      <dgm:spPr/>
      <dgm:t>
        <a:bodyPr/>
        <a:lstStyle/>
        <a:p>
          <a:endParaRPr lang="en-US"/>
        </a:p>
      </dgm:t>
    </dgm:pt>
    <dgm:pt modelId="{9BE7AAA1-A386-452F-9C19-93D9C488483D}" type="pres">
      <dgm:prSet presAssocID="{905D6123-4916-43AB-92D4-507D8B425AB1}" presName="node" presStyleLbl="node1" presStyleIdx="4" presStyleCnt="7" custScaleX="168498" custScaleY="126969" custRadScaleRad="100166" custRadScaleInc="42791">
        <dgm:presLayoutVars>
          <dgm:bulletEnabled val="1"/>
        </dgm:presLayoutVars>
      </dgm:prSet>
      <dgm:spPr/>
      <dgm:t>
        <a:bodyPr/>
        <a:lstStyle/>
        <a:p>
          <a:endParaRPr lang="en-US"/>
        </a:p>
      </dgm:t>
    </dgm:pt>
    <dgm:pt modelId="{255311C3-6D61-4C58-957D-0934AB8F7B2F}" type="pres">
      <dgm:prSet presAssocID="{905D6123-4916-43AB-92D4-507D8B425AB1}" presName="spNode" presStyleCnt="0"/>
      <dgm:spPr/>
    </dgm:pt>
    <dgm:pt modelId="{95817AFD-F399-4D80-BB2D-2C649A663ED0}" type="pres">
      <dgm:prSet presAssocID="{FD232EA8-CBD8-4003-8CEA-22F983CCF828}" presName="sibTrans" presStyleLbl="sibTrans1D1" presStyleIdx="4" presStyleCnt="7"/>
      <dgm:spPr/>
      <dgm:t>
        <a:bodyPr/>
        <a:lstStyle/>
        <a:p>
          <a:endParaRPr lang="en-US"/>
        </a:p>
      </dgm:t>
    </dgm:pt>
    <dgm:pt modelId="{4C0F0C23-51A3-4860-9E09-6220C3E180E5}" type="pres">
      <dgm:prSet presAssocID="{8706A8CF-8818-4387-8F30-E589E7C81819}" presName="node" presStyleLbl="node1" presStyleIdx="5" presStyleCnt="7" custScaleX="116917" custScaleY="105807" custRadScaleRad="100375" custRadScaleInc="42853">
        <dgm:presLayoutVars>
          <dgm:bulletEnabled val="1"/>
        </dgm:presLayoutVars>
      </dgm:prSet>
      <dgm:spPr/>
      <dgm:t>
        <a:bodyPr/>
        <a:lstStyle/>
        <a:p>
          <a:endParaRPr lang="en-US"/>
        </a:p>
      </dgm:t>
    </dgm:pt>
    <dgm:pt modelId="{724DBEE1-38C3-4441-911A-C6A8B3ECD839}" type="pres">
      <dgm:prSet presAssocID="{8706A8CF-8818-4387-8F30-E589E7C81819}" presName="spNode" presStyleCnt="0"/>
      <dgm:spPr/>
    </dgm:pt>
    <dgm:pt modelId="{15A4069E-65F8-4C6E-BE6F-220CC3D99173}" type="pres">
      <dgm:prSet presAssocID="{52638B7E-E121-45B4-B7DE-86765A514891}" presName="sibTrans" presStyleLbl="sibTrans1D1" presStyleIdx="5" presStyleCnt="7"/>
      <dgm:spPr/>
      <dgm:t>
        <a:bodyPr/>
        <a:lstStyle/>
        <a:p>
          <a:endParaRPr lang="en-US"/>
        </a:p>
      </dgm:t>
    </dgm:pt>
    <dgm:pt modelId="{285D7E37-D9BD-4024-BC72-1BBB5B2DE22E}" type="pres">
      <dgm:prSet presAssocID="{171C8CC9-839F-45EF-B516-B3C3662BDE5C}" presName="node" presStyleLbl="node1" presStyleIdx="6" presStyleCnt="7" custScaleX="158182" custScaleY="105807" custRadScaleRad="102606" custRadScaleInc="-25522">
        <dgm:presLayoutVars>
          <dgm:bulletEnabled val="1"/>
        </dgm:presLayoutVars>
      </dgm:prSet>
      <dgm:spPr/>
      <dgm:t>
        <a:bodyPr/>
        <a:lstStyle/>
        <a:p>
          <a:endParaRPr lang="en-US"/>
        </a:p>
      </dgm:t>
    </dgm:pt>
    <dgm:pt modelId="{9F4323AD-FD5A-4868-9C1F-70D670BE8DC8}" type="pres">
      <dgm:prSet presAssocID="{171C8CC9-839F-45EF-B516-B3C3662BDE5C}" presName="spNode" presStyleCnt="0"/>
      <dgm:spPr/>
    </dgm:pt>
    <dgm:pt modelId="{4D7518C9-DCBA-4D9F-80E7-D62DAFD4C77E}" type="pres">
      <dgm:prSet presAssocID="{8588CEA6-237B-4E47-BD90-5A5AE691D6BB}" presName="sibTrans" presStyleLbl="sibTrans1D1" presStyleIdx="6" presStyleCnt="7"/>
      <dgm:spPr/>
      <dgm:t>
        <a:bodyPr/>
        <a:lstStyle/>
        <a:p>
          <a:endParaRPr lang="en-US"/>
        </a:p>
      </dgm:t>
    </dgm:pt>
  </dgm:ptLst>
  <dgm:cxnLst>
    <dgm:cxn modelId="{4D66874A-D150-4DCA-81B1-DB8E2703D8BC}" type="presOf" srcId="{905D6123-4916-43AB-92D4-507D8B425AB1}" destId="{9BE7AAA1-A386-452F-9C19-93D9C488483D}" srcOrd="0" destOrd="0" presId="urn:microsoft.com/office/officeart/2005/8/layout/cycle5"/>
    <dgm:cxn modelId="{6675CCE3-07BF-4A3E-A019-1251EBCA8A70}" srcId="{204BDCD7-ECA5-4855-BF38-D0B60D64EB24}" destId="{B8BD4E12-262E-45B5-8E28-BAFC3599B9AD}" srcOrd="0" destOrd="0" parTransId="{52C3FE1F-9F9C-439D-B120-EFE9A5837132}" sibTransId="{3CA33F65-D053-48E8-82F7-520034782400}"/>
    <dgm:cxn modelId="{1CDABE86-8975-4C85-A2B4-B517768E7FAA}" type="presOf" srcId="{A73263EB-76CE-4A72-9B5A-DACB777B0B7C}" destId="{40E5ABA5-8EBB-4904-BF19-BADA06FD9C4B}" srcOrd="0" destOrd="0" presId="urn:microsoft.com/office/officeart/2005/8/layout/cycle5"/>
    <dgm:cxn modelId="{93CFAEDB-B77D-461F-8FEB-2869267E8340}" type="presOf" srcId="{8BB699AD-6B4E-4562-913E-E64FEFED88FE}" destId="{871DA48B-C3C6-4F0B-84CB-74BC83710DE1}" srcOrd="0" destOrd="0" presId="urn:microsoft.com/office/officeart/2005/8/layout/cycle5"/>
    <dgm:cxn modelId="{056DB42B-35C0-4259-9A8C-080F4A96206F}" type="presOf" srcId="{FD232EA8-CBD8-4003-8CEA-22F983CCF828}" destId="{95817AFD-F399-4D80-BB2D-2C649A663ED0}" srcOrd="0" destOrd="0" presId="urn:microsoft.com/office/officeart/2005/8/layout/cycle5"/>
    <dgm:cxn modelId="{7DC609F1-8635-490B-97B4-71CDA0893676}" srcId="{204BDCD7-ECA5-4855-BF38-D0B60D64EB24}" destId="{171C8CC9-839F-45EF-B516-B3C3662BDE5C}" srcOrd="6" destOrd="0" parTransId="{944E4229-9387-41AE-9DA0-6D3CA56F1CC9}" sibTransId="{8588CEA6-237B-4E47-BD90-5A5AE691D6BB}"/>
    <dgm:cxn modelId="{AAF2DD63-1BE7-48A6-AA89-3622CB5879C6}" type="presOf" srcId="{516C06E2-2602-400E-956D-44458138DE1F}" destId="{8626800B-CBF3-49DF-935C-6EA1955F6D20}" srcOrd="0" destOrd="0" presId="urn:microsoft.com/office/officeart/2005/8/layout/cycle5"/>
    <dgm:cxn modelId="{60AF57CB-DFA6-4CDF-B2FA-F635A085A735}" srcId="{204BDCD7-ECA5-4855-BF38-D0B60D64EB24}" destId="{E9D2F7F0-89FA-4EBF-B7FB-A00239366C30}" srcOrd="3" destOrd="0" parTransId="{E965E40C-A506-4374-95AB-3EE76C5F936A}" sibTransId="{3B5159D6-47E0-4829-A693-D926E56BCC4A}"/>
    <dgm:cxn modelId="{9AFC2AB2-39BD-4178-8E3D-B4A95D8CAB4D}" type="presOf" srcId="{3B5159D6-47E0-4829-A693-D926E56BCC4A}" destId="{95DC02DF-A9EA-4DFF-B31D-435F3AFDF764}" srcOrd="0" destOrd="0" presId="urn:microsoft.com/office/officeart/2005/8/layout/cycle5"/>
    <dgm:cxn modelId="{CAF208EC-E9EB-4836-8171-041AFF62C69D}" type="presOf" srcId="{8706A8CF-8818-4387-8F30-E589E7C81819}" destId="{4C0F0C23-51A3-4860-9E09-6220C3E180E5}" srcOrd="0" destOrd="0" presId="urn:microsoft.com/office/officeart/2005/8/layout/cycle5"/>
    <dgm:cxn modelId="{8C5DF6E1-17FC-49D8-9745-81E67AFF1B74}" type="presOf" srcId="{125DED40-2D7E-44BC-9E68-7B798FE53C43}" destId="{296EDFA6-0584-4608-8E1E-22D5D1AE53B0}" srcOrd="0" destOrd="0" presId="urn:microsoft.com/office/officeart/2005/8/layout/cycle5"/>
    <dgm:cxn modelId="{37CB5714-46AB-4504-ACD5-32783CC1971D}" type="presOf" srcId="{8588CEA6-237B-4E47-BD90-5A5AE691D6BB}" destId="{4D7518C9-DCBA-4D9F-80E7-D62DAFD4C77E}" srcOrd="0" destOrd="0" presId="urn:microsoft.com/office/officeart/2005/8/layout/cycle5"/>
    <dgm:cxn modelId="{77942190-4BA7-46BA-A8A5-E013F247124F}" srcId="{204BDCD7-ECA5-4855-BF38-D0B60D64EB24}" destId="{8706A8CF-8818-4387-8F30-E589E7C81819}" srcOrd="5" destOrd="0" parTransId="{09C5DDC0-25BA-4EB6-AA03-509FF294D841}" sibTransId="{52638B7E-E121-45B4-B7DE-86765A514891}"/>
    <dgm:cxn modelId="{C79F5652-2338-4B03-8D7A-C880460A0977}" type="presOf" srcId="{171C8CC9-839F-45EF-B516-B3C3662BDE5C}" destId="{285D7E37-D9BD-4024-BC72-1BBB5B2DE22E}" srcOrd="0" destOrd="0" presId="urn:microsoft.com/office/officeart/2005/8/layout/cycle5"/>
    <dgm:cxn modelId="{BE129FE9-3C5A-483F-84DF-6549B6C2ABAA}" type="presOf" srcId="{52638B7E-E121-45B4-B7DE-86765A514891}" destId="{15A4069E-65F8-4C6E-BE6F-220CC3D99173}" srcOrd="0" destOrd="0" presId="urn:microsoft.com/office/officeart/2005/8/layout/cycle5"/>
    <dgm:cxn modelId="{858DA42D-102E-414F-87A9-8C66F9FB3259}" type="presOf" srcId="{B8BD4E12-262E-45B5-8E28-BAFC3599B9AD}" destId="{F4DEFC1C-CAA5-4176-B7AB-FD181FA893C6}" srcOrd="0" destOrd="0" presId="urn:microsoft.com/office/officeart/2005/8/layout/cycle5"/>
    <dgm:cxn modelId="{1B6FDD05-9A76-46B2-8314-224FEBFB8075}" srcId="{204BDCD7-ECA5-4855-BF38-D0B60D64EB24}" destId="{905D6123-4916-43AB-92D4-507D8B425AB1}" srcOrd="4" destOrd="0" parTransId="{40F293A3-6725-4D26-94A5-BCE83BB4C29C}" sibTransId="{FD232EA8-CBD8-4003-8CEA-22F983CCF828}"/>
    <dgm:cxn modelId="{9DCFCB36-317C-49C3-93AC-119BCA37EA6C}" type="presOf" srcId="{3CA33F65-D053-48E8-82F7-520034782400}" destId="{E408AEF1-5134-4B0B-B3AC-FF6FD43F4D9A}" srcOrd="0" destOrd="0" presId="urn:microsoft.com/office/officeart/2005/8/layout/cycle5"/>
    <dgm:cxn modelId="{04029B23-9211-40EA-B83C-3F61829D352B}" srcId="{204BDCD7-ECA5-4855-BF38-D0B60D64EB24}" destId="{8BB699AD-6B4E-4562-913E-E64FEFED88FE}" srcOrd="1" destOrd="0" parTransId="{B6090EB3-E59B-4158-A0AA-52CA9AA4B4AA}" sibTransId="{516C06E2-2602-400E-956D-44458138DE1F}"/>
    <dgm:cxn modelId="{68C33146-224C-4529-9615-07419BC12458}" type="presOf" srcId="{204BDCD7-ECA5-4855-BF38-D0B60D64EB24}" destId="{74725EFB-2943-4159-9A31-B3CE04A57C86}" srcOrd="0" destOrd="0" presId="urn:microsoft.com/office/officeart/2005/8/layout/cycle5"/>
    <dgm:cxn modelId="{C2FB100A-2CB5-4006-8DCA-849BF8B3292A}" srcId="{204BDCD7-ECA5-4855-BF38-D0B60D64EB24}" destId="{A73263EB-76CE-4A72-9B5A-DACB777B0B7C}" srcOrd="2" destOrd="0" parTransId="{3EE1CC66-23A2-4FD5-847C-9F1BAE5D0AF8}" sibTransId="{125DED40-2D7E-44BC-9E68-7B798FE53C43}"/>
    <dgm:cxn modelId="{FFBE2A0F-3FF5-4473-8186-C99BF393DF16}" type="presOf" srcId="{E9D2F7F0-89FA-4EBF-B7FB-A00239366C30}" destId="{465F55D4-B7F2-4466-BDB3-5D6E6629D61C}" srcOrd="0" destOrd="0" presId="urn:microsoft.com/office/officeart/2005/8/layout/cycle5"/>
    <dgm:cxn modelId="{194840AF-B0F2-4667-BC1B-C70BC39B5618}" type="presParOf" srcId="{74725EFB-2943-4159-9A31-B3CE04A57C86}" destId="{F4DEFC1C-CAA5-4176-B7AB-FD181FA893C6}" srcOrd="0" destOrd="0" presId="urn:microsoft.com/office/officeart/2005/8/layout/cycle5"/>
    <dgm:cxn modelId="{8D4BF16C-996A-4231-AECD-DB7A372B8465}" type="presParOf" srcId="{74725EFB-2943-4159-9A31-B3CE04A57C86}" destId="{23EB9A58-8321-42DD-B183-5D0533AAB501}" srcOrd="1" destOrd="0" presId="urn:microsoft.com/office/officeart/2005/8/layout/cycle5"/>
    <dgm:cxn modelId="{15752394-68DC-4AB0-827C-2FAE9025D215}" type="presParOf" srcId="{74725EFB-2943-4159-9A31-B3CE04A57C86}" destId="{E408AEF1-5134-4B0B-B3AC-FF6FD43F4D9A}" srcOrd="2" destOrd="0" presId="urn:microsoft.com/office/officeart/2005/8/layout/cycle5"/>
    <dgm:cxn modelId="{47B1AE30-E3B2-419F-B9B2-0DDF72B1E966}" type="presParOf" srcId="{74725EFB-2943-4159-9A31-B3CE04A57C86}" destId="{871DA48B-C3C6-4F0B-84CB-74BC83710DE1}" srcOrd="3" destOrd="0" presId="urn:microsoft.com/office/officeart/2005/8/layout/cycle5"/>
    <dgm:cxn modelId="{1613C141-9445-4EBA-83E7-21DF6E28B8CD}" type="presParOf" srcId="{74725EFB-2943-4159-9A31-B3CE04A57C86}" destId="{C6C96EB0-9FBD-4613-A2E2-9BF46B0EA135}" srcOrd="4" destOrd="0" presId="urn:microsoft.com/office/officeart/2005/8/layout/cycle5"/>
    <dgm:cxn modelId="{7E8605D7-9E68-416C-B354-E21178ED8397}" type="presParOf" srcId="{74725EFB-2943-4159-9A31-B3CE04A57C86}" destId="{8626800B-CBF3-49DF-935C-6EA1955F6D20}" srcOrd="5" destOrd="0" presId="urn:microsoft.com/office/officeart/2005/8/layout/cycle5"/>
    <dgm:cxn modelId="{3CE6E8AB-80A4-46FF-A9DC-60DCC5557F60}" type="presParOf" srcId="{74725EFB-2943-4159-9A31-B3CE04A57C86}" destId="{40E5ABA5-8EBB-4904-BF19-BADA06FD9C4B}" srcOrd="6" destOrd="0" presId="urn:microsoft.com/office/officeart/2005/8/layout/cycle5"/>
    <dgm:cxn modelId="{30DA129C-0B1C-47B7-BF83-7B1264C4904B}" type="presParOf" srcId="{74725EFB-2943-4159-9A31-B3CE04A57C86}" destId="{B3A10077-E564-423E-9EFC-6A0BE1CC0ECC}" srcOrd="7" destOrd="0" presId="urn:microsoft.com/office/officeart/2005/8/layout/cycle5"/>
    <dgm:cxn modelId="{A80F6559-153D-42C2-850C-1F0D806F2002}" type="presParOf" srcId="{74725EFB-2943-4159-9A31-B3CE04A57C86}" destId="{296EDFA6-0584-4608-8E1E-22D5D1AE53B0}" srcOrd="8" destOrd="0" presId="urn:microsoft.com/office/officeart/2005/8/layout/cycle5"/>
    <dgm:cxn modelId="{B18E2B85-4479-4DF9-95BA-87F2E2BA7F0F}" type="presParOf" srcId="{74725EFB-2943-4159-9A31-B3CE04A57C86}" destId="{465F55D4-B7F2-4466-BDB3-5D6E6629D61C}" srcOrd="9" destOrd="0" presId="urn:microsoft.com/office/officeart/2005/8/layout/cycle5"/>
    <dgm:cxn modelId="{E60603C2-BBB0-4F5B-B2C5-0A569D36AF2F}" type="presParOf" srcId="{74725EFB-2943-4159-9A31-B3CE04A57C86}" destId="{225154D0-4B6E-4FB4-A725-23A93C2D22A3}" srcOrd="10" destOrd="0" presId="urn:microsoft.com/office/officeart/2005/8/layout/cycle5"/>
    <dgm:cxn modelId="{9A6CB057-94A1-4C22-BEC8-A138B69AAA26}" type="presParOf" srcId="{74725EFB-2943-4159-9A31-B3CE04A57C86}" destId="{95DC02DF-A9EA-4DFF-B31D-435F3AFDF764}" srcOrd="11" destOrd="0" presId="urn:microsoft.com/office/officeart/2005/8/layout/cycle5"/>
    <dgm:cxn modelId="{A4E85B54-AA52-4162-8E6F-9C718C1F5191}" type="presParOf" srcId="{74725EFB-2943-4159-9A31-B3CE04A57C86}" destId="{9BE7AAA1-A386-452F-9C19-93D9C488483D}" srcOrd="12" destOrd="0" presId="urn:microsoft.com/office/officeart/2005/8/layout/cycle5"/>
    <dgm:cxn modelId="{DE843DF2-81E4-4711-ADD0-AF864158B7E3}" type="presParOf" srcId="{74725EFB-2943-4159-9A31-B3CE04A57C86}" destId="{255311C3-6D61-4C58-957D-0934AB8F7B2F}" srcOrd="13" destOrd="0" presId="urn:microsoft.com/office/officeart/2005/8/layout/cycle5"/>
    <dgm:cxn modelId="{C49F3C64-DB12-4295-ACFE-2F52832656DD}" type="presParOf" srcId="{74725EFB-2943-4159-9A31-B3CE04A57C86}" destId="{95817AFD-F399-4D80-BB2D-2C649A663ED0}" srcOrd="14" destOrd="0" presId="urn:microsoft.com/office/officeart/2005/8/layout/cycle5"/>
    <dgm:cxn modelId="{9FB2C8D4-08A1-4868-B75D-DDA7783A9365}" type="presParOf" srcId="{74725EFB-2943-4159-9A31-B3CE04A57C86}" destId="{4C0F0C23-51A3-4860-9E09-6220C3E180E5}" srcOrd="15" destOrd="0" presId="urn:microsoft.com/office/officeart/2005/8/layout/cycle5"/>
    <dgm:cxn modelId="{38343945-54C2-42B7-9FF1-F731E3FD4DDA}" type="presParOf" srcId="{74725EFB-2943-4159-9A31-B3CE04A57C86}" destId="{724DBEE1-38C3-4441-911A-C6A8B3ECD839}" srcOrd="16" destOrd="0" presId="urn:microsoft.com/office/officeart/2005/8/layout/cycle5"/>
    <dgm:cxn modelId="{9E981E57-0508-4737-8596-CDF44C9EF259}" type="presParOf" srcId="{74725EFB-2943-4159-9A31-B3CE04A57C86}" destId="{15A4069E-65F8-4C6E-BE6F-220CC3D99173}" srcOrd="17" destOrd="0" presId="urn:microsoft.com/office/officeart/2005/8/layout/cycle5"/>
    <dgm:cxn modelId="{1963E253-B126-4F40-B30B-550DA06DF5CE}" type="presParOf" srcId="{74725EFB-2943-4159-9A31-B3CE04A57C86}" destId="{285D7E37-D9BD-4024-BC72-1BBB5B2DE22E}" srcOrd="18" destOrd="0" presId="urn:microsoft.com/office/officeart/2005/8/layout/cycle5"/>
    <dgm:cxn modelId="{4705E75F-4135-46CD-8E72-ACFE672008F8}" type="presParOf" srcId="{74725EFB-2943-4159-9A31-B3CE04A57C86}" destId="{9F4323AD-FD5A-4868-9C1F-70D670BE8DC8}" srcOrd="19" destOrd="0" presId="urn:microsoft.com/office/officeart/2005/8/layout/cycle5"/>
    <dgm:cxn modelId="{54F8D3CA-DF74-426C-87F8-678A339ECF9B}" type="presParOf" srcId="{74725EFB-2943-4159-9A31-B3CE04A57C86}" destId="{4D7518C9-DCBA-4D9F-80E7-D62DAFD4C77E}" srcOrd="20"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F14BE8-392B-4190-8B31-D8D922D3A9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FBA075F-81B0-4F41-A7F9-C168A409C3A6}">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Direct transmission</a:t>
          </a:r>
        </a:p>
      </dgm:t>
    </dgm:pt>
    <dgm:pt modelId="{33F84C2F-D1A7-4177-88F3-A84F8AAC69A2}" type="parTrans" cxnId="{E0E39C25-701A-468C-8C79-C7ABEFADF78A}">
      <dgm:prSet/>
      <dgm:spPr/>
      <dgm:t>
        <a:bodyPr/>
        <a:lstStyle/>
        <a:p>
          <a:endParaRPr lang="en-US"/>
        </a:p>
      </dgm:t>
    </dgm:pt>
    <dgm:pt modelId="{F251FB05-3E5A-48AC-BA54-0AC5A440366D}" type="sibTrans" cxnId="{E0E39C25-701A-468C-8C79-C7ABEFADF78A}">
      <dgm:prSet/>
      <dgm:spPr/>
      <dgm:t>
        <a:bodyPr/>
        <a:lstStyle/>
        <a:p>
          <a:endParaRPr lang="en-US"/>
        </a:p>
      </dgm:t>
    </dgm:pt>
    <dgm:pt modelId="{834FC05F-049D-4980-A4A5-A68CA4CC22D6}">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Direct contact</a:t>
          </a:r>
        </a:p>
      </dgm:t>
    </dgm:pt>
    <dgm:pt modelId="{69A060F3-DB2E-477D-BE07-83A5A05768DE}" type="parTrans" cxnId="{AFDEC28B-D498-4A92-A462-D278B3EBB05B}">
      <dgm:prSet/>
      <dgm:spPr/>
      <dgm:t>
        <a:bodyPr/>
        <a:lstStyle/>
        <a:p>
          <a:endParaRPr lang="en-US"/>
        </a:p>
      </dgm:t>
    </dgm:pt>
    <dgm:pt modelId="{F30E1DE6-006A-4B67-B2A6-D3C623247B52}" type="sibTrans" cxnId="{AFDEC28B-D498-4A92-A462-D278B3EBB05B}">
      <dgm:prSet/>
      <dgm:spPr/>
      <dgm:t>
        <a:bodyPr/>
        <a:lstStyle/>
        <a:p>
          <a:endParaRPr lang="en-US"/>
        </a:p>
      </dgm:t>
    </dgm:pt>
    <dgm:pt modelId="{49478038-C56D-4800-BFF5-5EE7F49EC3E7}">
      <dgm:prSet phldrT="[Text]" custT="1"/>
      <dgm:spPr>
        <a:solidFill>
          <a:schemeClr val="bg2">
            <a:lumMod val="20000"/>
            <a:lumOff val="80000"/>
          </a:schemeClr>
        </a:solidFill>
        <a:ln>
          <a:solidFill>
            <a:schemeClr val="accent1"/>
          </a:solidFill>
        </a:ln>
      </dgm:spPr>
      <dgm:t>
        <a:bodyPr/>
        <a:lstStyle/>
        <a:p>
          <a:r>
            <a:rPr lang="en-GB" sz="1800" dirty="0">
              <a:solidFill>
                <a:schemeClr val="accent1"/>
              </a:solidFill>
            </a:rPr>
            <a:t>Transmission due to physical touch between an infected host and a susceptible host via skin/body fluids</a:t>
          </a:r>
        </a:p>
        <a:p>
          <a:r>
            <a:rPr lang="en-US" sz="1800" dirty="0">
              <a:solidFill>
                <a:schemeClr val="accent1"/>
              </a:solidFill>
            </a:rPr>
            <a:t>ABL via infected bat</a:t>
          </a:r>
        </a:p>
        <a:p>
          <a:r>
            <a:rPr lang="en-US" sz="1800" dirty="0">
              <a:solidFill>
                <a:schemeClr val="accent1"/>
              </a:solidFill>
            </a:rPr>
            <a:t>Influenza</a:t>
          </a:r>
        </a:p>
      </dgm:t>
    </dgm:pt>
    <dgm:pt modelId="{84EFBB15-27EF-41CF-8834-974A7889858F}" type="parTrans" cxnId="{53F5E2F9-F93B-47AE-A178-3F1EA2998842}">
      <dgm:prSet/>
      <dgm:spPr/>
      <dgm:t>
        <a:bodyPr/>
        <a:lstStyle/>
        <a:p>
          <a:endParaRPr lang="en-US"/>
        </a:p>
      </dgm:t>
    </dgm:pt>
    <dgm:pt modelId="{25495C1F-11D8-4DB8-85A4-9F722CB73BEC}" type="sibTrans" cxnId="{53F5E2F9-F93B-47AE-A178-3F1EA2998842}">
      <dgm:prSet/>
      <dgm:spPr/>
      <dgm:t>
        <a:bodyPr/>
        <a:lstStyle/>
        <a:p>
          <a:endParaRPr lang="en-US"/>
        </a:p>
      </dgm:t>
    </dgm:pt>
    <dgm:pt modelId="{6B7B10DC-28AE-4712-9906-65C3382DA1FF}">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Close contact</a:t>
          </a:r>
        </a:p>
      </dgm:t>
    </dgm:pt>
    <dgm:pt modelId="{21179F87-F211-4F13-B569-4DF382F977E2}" type="parTrans" cxnId="{8B471A3A-430F-4201-97C0-A3226CAA688A}">
      <dgm:prSet/>
      <dgm:spPr/>
      <dgm:t>
        <a:bodyPr/>
        <a:lstStyle/>
        <a:p>
          <a:endParaRPr lang="en-US"/>
        </a:p>
      </dgm:t>
    </dgm:pt>
    <dgm:pt modelId="{79D26B4E-64F1-4768-8939-0F71E87EE81B}" type="sibTrans" cxnId="{8B471A3A-430F-4201-97C0-A3226CAA688A}">
      <dgm:prSet/>
      <dgm:spPr/>
      <dgm:t>
        <a:bodyPr/>
        <a:lstStyle/>
        <a:p>
          <a:endParaRPr lang="en-US"/>
        </a:p>
      </dgm:t>
    </dgm:pt>
    <dgm:pt modelId="{8003B9F0-F653-49F6-B246-D1A394BAB28C}">
      <dgm:prSet phldrT="[Text]" custT="1"/>
      <dgm:spPr>
        <a:solidFill>
          <a:schemeClr val="bg2">
            <a:lumMod val="20000"/>
            <a:lumOff val="80000"/>
          </a:schemeClr>
        </a:solidFill>
        <a:ln>
          <a:solidFill>
            <a:schemeClr val="accent1"/>
          </a:solidFill>
        </a:ln>
      </dgm:spPr>
      <dgm:t>
        <a:bodyPr/>
        <a:lstStyle/>
        <a:p>
          <a:r>
            <a:rPr lang="en-GB" sz="1800" dirty="0">
              <a:solidFill>
                <a:schemeClr val="accent1"/>
              </a:solidFill>
            </a:rPr>
            <a:t>Transmission of pathogen in airborne droplets between an infected host and a susceptible host, such as sneezing/coughing within 1 metre or due</a:t>
          </a:r>
          <a:br>
            <a:rPr lang="en-GB" sz="1800" dirty="0">
              <a:solidFill>
                <a:schemeClr val="accent1"/>
              </a:solidFill>
            </a:rPr>
          </a:br>
          <a:r>
            <a:rPr lang="en-GB" sz="1800" dirty="0">
              <a:solidFill>
                <a:schemeClr val="accent1"/>
              </a:solidFill>
            </a:rPr>
            <a:t>to close proximity</a:t>
          </a:r>
          <a:endParaRPr lang="en-US" sz="1800" dirty="0">
            <a:solidFill>
              <a:schemeClr val="accent1"/>
            </a:solidFill>
          </a:endParaRPr>
        </a:p>
        <a:p>
          <a:r>
            <a:rPr lang="en-US" sz="1800" dirty="0">
              <a:solidFill>
                <a:schemeClr val="accent1"/>
              </a:solidFill>
            </a:rPr>
            <a:t>Influenza</a:t>
          </a:r>
        </a:p>
      </dgm:t>
    </dgm:pt>
    <dgm:pt modelId="{3CA4FB3B-4574-430F-A177-60C21AFA8ADE}" type="parTrans" cxnId="{17894D22-D140-4D05-9DFA-ABD1F919A106}">
      <dgm:prSet/>
      <dgm:spPr/>
      <dgm:t>
        <a:bodyPr/>
        <a:lstStyle/>
        <a:p>
          <a:endParaRPr lang="en-US"/>
        </a:p>
      </dgm:t>
    </dgm:pt>
    <dgm:pt modelId="{9966A604-30C4-49D4-98CA-CAC880B5A0C7}" type="sibTrans" cxnId="{17894D22-D140-4D05-9DFA-ABD1F919A106}">
      <dgm:prSet/>
      <dgm:spPr/>
      <dgm:t>
        <a:bodyPr/>
        <a:lstStyle/>
        <a:p>
          <a:endParaRPr lang="en-US"/>
        </a:p>
      </dgm:t>
    </dgm:pt>
    <dgm:pt modelId="{743D1CFA-E4C0-49F9-9AFC-7B48F3297787}">
      <dgm:prSet custT="1"/>
      <dgm:spPr>
        <a:solidFill>
          <a:schemeClr val="bg2">
            <a:lumMod val="20000"/>
            <a:lumOff val="80000"/>
          </a:schemeClr>
        </a:solidFill>
        <a:ln>
          <a:solidFill>
            <a:schemeClr val="accent1"/>
          </a:solidFill>
        </a:ln>
      </dgm:spPr>
      <dgm:t>
        <a:bodyPr/>
        <a:lstStyle/>
        <a:p>
          <a:r>
            <a:rPr lang="en-US" sz="1800" dirty="0">
              <a:solidFill>
                <a:schemeClr val="accent1"/>
              </a:solidFill>
            </a:rPr>
            <a:t>Reservoir (other)</a:t>
          </a:r>
        </a:p>
      </dgm:t>
    </dgm:pt>
    <dgm:pt modelId="{4F55675B-9334-4949-A40A-5F5D419E312C}" type="parTrans" cxnId="{8C5B511D-639D-4301-9019-3E0F7BB1DED5}">
      <dgm:prSet/>
      <dgm:spPr/>
      <dgm:t>
        <a:bodyPr/>
        <a:lstStyle/>
        <a:p>
          <a:endParaRPr lang="en-US"/>
        </a:p>
      </dgm:t>
    </dgm:pt>
    <dgm:pt modelId="{D98E82D7-6BC7-4DC8-9FF8-4A8054CAB7A9}" type="sibTrans" cxnId="{8C5B511D-639D-4301-9019-3E0F7BB1DED5}">
      <dgm:prSet/>
      <dgm:spPr/>
      <dgm:t>
        <a:bodyPr/>
        <a:lstStyle/>
        <a:p>
          <a:endParaRPr lang="en-US"/>
        </a:p>
      </dgm:t>
    </dgm:pt>
    <dgm:pt modelId="{9722D9BA-0962-4A15-9071-C30AF63CF409}">
      <dgm:prSet custT="1"/>
      <dgm:spPr>
        <a:solidFill>
          <a:schemeClr val="bg2">
            <a:lumMod val="20000"/>
            <a:lumOff val="80000"/>
          </a:schemeClr>
        </a:solidFill>
        <a:ln>
          <a:solidFill>
            <a:schemeClr val="accent1"/>
          </a:solidFill>
        </a:ln>
      </dgm:spPr>
      <dgm:t>
        <a:bodyPr/>
        <a:lstStyle/>
        <a:p>
          <a:r>
            <a:rPr lang="en-US" sz="1800" dirty="0">
              <a:solidFill>
                <a:schemeClr val="accent1"/>
              </a:solidFill>
            </a:rPr>
            <a:t>Transmission from a</a:t>
          </a:r>
          <a:r>
            <a:rPr lang="en-GB" sz="1800" dirty="0">
              <a:solidFill>
                <a:schemeClr val="accent1"/>
              </a:solidFill>
            </a:rPr>
            <a:t>n inanimate reservoir/fomite to a susceptible host. A reservoir could be soil, as for </a:t>
          </a:r>
          <a:r>
            <a:rPr lang="en-US" sz="1800" dirty="0">
              <a:solidFill>
                <a:schemeClr val="accent1"/>
              </a:solidFill>
            </a:rPr>
            <a:t>tetanus bacteria.</a:t>
          </a:r>
        </a:p>
        <a:p>
          <a:r>
            <a:rPr lang="en-US" sz="1800" dirty="0">
              <a:solidFill>
                <a:schemeClr val="accent1"/>
              </a:solidFill>
            </a:rPr>
            <a:t>Tetanus</a:t>
          </a:r>
        </a:p>
        <a:p>
          <a:r>
            <a:rPr lang="en-US" sz="1800" dirty="0">
              <a:solidFill>
                <a:schemeClr val="accent1"/>
              </a:solidFill>
            </a:rPr>
            <a:t>Influenza (fomite)</a:t>
          </a:r>
        </a:p>
      </dgm:t>
    </dgm:pt>
    <dgm:pt modelId="{3717EAF3-C6E4-4558-B985-346B5DE842C4}" type="parTrans" cxnId="{66C7A41F-2F58-4F1D-8EEA-11C10902D070}">
      <dgm:prSet/>
      <dgm:spPr/>
      <dgm:t>
        <a:bodyPr/>
        <a:lstStyle/>
        <a:p>
          <a:endParaRPr lang="en-US"/>
        </a:p>
      </dgm:t>
    </dgm:pt>
    <dgm:pt modelId="{934BA5C2-2876-4A5B-BA44-97DB0D7FD7A4}" type="sibTrans" cxnId="{66C7A41F-2F58-4F1D-8EEA-11C10902D070}">
      <dgm:prSet/>
      <dgm:spPr/>
      <dgm:t>
        <a:bodyPr/>
        <a:lstStyle/>
        <a:p>
          <a:endParaRPr lang="en-US"/>
        </a:p>
      </dgm:t>
    </dgm:pt>
    <dgm:pt modelId="{0E9FCC1A-24E9-4F4C-A2D8-94695D4B18E7}" type="pres">
      <dgm:prSet presAssocID="{E2F14BE8-392B-4190-8B31-D8D922D3A932}" presName="diagram" presStyleCnt="0">
        <dgm:presLayoutVars>
          <dgm:chPref val="1"/>
          <dgm:dir/>
          <dgm:animOne val="branch"/>
          <dgm:animLvl val="lvl"/>
          <dgm:resizeHandles val="exact"/>
        </dgm:presLayoutVars>
      </dgm:prSet>
      <dgm:spPr/>
      <dgm:t>
        <a:bodyPr/>
        <a:lstStyle/>
        <a:p>
          <a:endParaRPr lang="en-US"/>
        </a:p>
      </dgm:t>
    </dgm:pt>
    <dgm:pt modelId="{AE1C35C1-4E5E-4B45-8754-DAC8994C9D4D}" type="pres">
      <dgm:prSet presAssocID="{AFBA075F-81B0-4F41-A7F9-C168A409C3A6}" presName="root1" presStyleCnt="0"/>
      <dgm:spPr/>
    </dgm:pt>
    <dgm:pt modelId="{09E9D1FD-0B22-44BF-804F-38C5FF4A3386}" type="pres">
      <dgm:prSet presAssocID="{AFBA075F-81B0-4F41-A7F9-C168A409C3A6}" presName="LevelOneTextNode" presStyleLbl="node0" presStyleIdx="0" presStyleCnt="1" custScaleX="81373" custScaleY="67960">
        <dgm:presLayoutVars>
          <dgm:chPref val="3"/>
        </dgm:presLayoutVars>
      </dgm:prSet>
      <dgm:spPr/>
      <dgm:t>
        <a:bodyPr/>
        <a:lstStyle/>
        <a:p>
          <a:endParaRPr lang="en-US"/>
        </a:p>
      </dgm:t>
    </dgm:pt>
    <dgm:pt modelId="{861B9344-D108-4922-A9C3-FC37DA4BE153}" type="pres">
      <dgm:prSet presAssocID="{AFBA075F-81B0-4F41-A7F9-C168A409C3A6}" presName="level2hierChild" presStyleCnt="0"/>
      <dgm:spPr/>
    </dgm:pt>
    <dgm:pt modelId="{1ADF6484-3E6E-4889-97CF-D9BC7A84E18A}" type="pres">
      <dgm:prSet presAssocID="{69A060F3-DB2E-477D-BE07-83A5A05768DE}" presName="conn2-1" presStyleLbl="parChTrans1D2" presStyleIdx="0" presStyleCnt="3"/>
      <dgm:spPr/>
      <dgm:t>
        <a:bodyPr/>
        <a:lstStyle/>
        <a:p>
          <a:endParaRPr lang="en-US"/>
        </a:p>
      </dgm:t>
    </dgm:pt>
    <dgm:pt modelId="{B27CB7BC-9410-445A-92CC-4F1C6066D914}" type="pres">
      <dgm:prSet presAssocID="{69A060F3-DB2E-477D-BE07-83A5A05768DE}" presName="connTx" presStyleLbl="parChTrans1D2" presStyleIdx="0" presStyleCnt="3"/>
      <dgm:spPr/>
      <dgm:t>
        <a:bodyPr/>
        <a:lstStyle/>
        <a:p>
          <a:endParaRPr lang="en-US"/>
        </a:p>
      </dgm:t>
    </dgm:pt>
    <dgm:pt modelId="{05897B97-14B4-4664-AC0B-C80094EF5026}" type="pres">
      <dgm:prSet presAssocID="{834FC05F-049D-4980-A4A5-A68CA4CC22D6}" presName="root2" presStyleCnt="0"/>
      <dgm:spPr/>
    </dgm:pt>
    <dgm:pt modelId="{CC462B86-F164-4F0D-BAF0-64327E94C2EA}" type="pres">
      <dgm:prSet presAssocID="{834FC05F-049D-4980-A4A5-A68CA4CC22D6}" presName="LevelTwoTextNode" presStyleLbl="node2" presStyleIdx="0" presStyleCnt="3" custScaleX="63502" custScaleY="61453">
        <dgm:presLayoutVars>
          <dgm:chPref val="3"/>
        </dgm:presLayoutVars>
      </dgm:prSet>
      <dgm:spPr/>
      <dgm:t>
        <a:bodyPr/>
        <a:lstStyle/>
        <a:p>
          <a:endParaRPr lang="en-US"/>
        </a:p>
      </dgm:t>
    </dgm:pt>
    <dgm:pt modelId="{5533E7D0-AEE0-443F-A696-2136A4B46323}" type="pres">
      <dgm:prSet presAssocID="{834FC05F-049D-4980-A4A5-A68CA4CC22D6}" presName="level3hierChild" presStyleCnt="0"/>
      <dgm:spPr/>
    </dgm:pt>
    <dgm:pt modelId="{B19FD381-C828-40B3-8AF6-206BB11AE71D}" type="pres">
      <dgm:prSet presAssocID="{84EFBB15-27EF-41CF-8834-974A7889858F}" presName="conn2-1" presStyleLbl="parChTrans1D3" presStyleIdx="0" presStyleCnt="3"/>
      <dgm:spPr/>
      <dgm:t>
        <a:bodyPr/>
        <a:lstStyle/>
        <a:p>
          <a:endParaRPr lang="en-US"/>
        </a:p>
      </dgm:t>
    </dgm:pt>
    <dgm:pt modelId="{21A40E38-42DB-4CB6-B232-44A54E4C4517}" type="pres">
      <dgm:prSet presAssocID="{84EFBB15-27EF-41CF-8834-974A7889858F}" presName="connTx" presStyleLbl="parChTrans1D3" presStyleIdx="0" presStyleCnt="3"/>
      <dgm:spPr/>
      <dgm:t>
        <a:bodyPr/>
        <a:lstStyle/>
        <a:p>
          <a:endParaRPr lang="en-US"/>
        </a:p>
      </dgm:t>
    </dgm:pt>
    <dgm:pt modelId="{C3EEF4AE-D64F-42FA-87B7-AA360958D0BB}" type="pres">
      <dgm:prSet presAssocID="{49478038-C56D-4800-BFF5-5EE7F49EC3E7}" presName="root2" presStyleCnt="0"/>
      <dgm:spPr/>
    </dgm:pt>
    <dgm:pt modelId="{15978340-5882-461B-B6E0-EC1A4CB6EF88}" type="pres">
      <dgm:prSet presAssocID="{49478038-C56D-4800-BFF5-5EE7F49EC3E7}" presName="LevelTwoTextNode" presStyleLbl="node3" presStyleIdx="0" presStyleCnt="3" custScaleX="303170" custScaleY="172069" custLinFactNeighborX="-29885" custLinFactNeighborY="2834">
        <dgm:presLayoutVars>
          <dgm:chPref val="3"/>
        </dgm:presLayoutVars>
      </dgm:prSet>
      <dgm:spPr/>
      <dgm:t>
        <a:bodyPr/>
        <a:lstStyle/>
        <a:p>
          <a:endParaRPr lang="en-US"/>
        </a:p>
      </dgm:t>
    </dgm:pt>
    <dgm:pt modelId="{D16CCC19-8F27-4577-9B6B-46EB40917ADF}" type="pres">
      <dgm:prSet presAssocID="{49478038-C56D-4800-BFF5-5EE7F49EC3E7}" presName="level3hierChild" presStyleCnt="0"/>
      <dgm:spPr/>
    </dgm:pt>
    <dgm:pt modelId="{14857194-9E52-4A15-8E91-4C2022729183}" type="pres">
      <dgm:prSet presAssocID="{21179F87-F211-4F13-B569-4DF382F977E2}" presName="conn2-1" presStyleLbl="parChTrans1D2" presStyleIdx="1" presStyleCnt="3"/>
      <dgm:spPr/>
      <dgm:t>
        <a:bodyPr/>
        <a:lstStyle/>
        <a:p>
          <a:endParaRPr lang="en-US"/>
        </a:p>
      </dgm:t>
    </dgm:pt>
    <dgm:pt modelId="{7F228368-602D-44A7-AAE6-01C7E272DFEF}" type="pres">
      <dgm:prSet presAssocID="{21179F87-F211-4F13-B569-4DF382F977E2}" presName="connTx" presStyleLbl="parChTrans1D2" presStyleIdx="1" presStyleCnt="3"/>
      <dgm:spPr/>
      <dgm:t>
        <a:bodyPr/>
        <a:lstStyle/>
        <a:p>
          <a:endParaRPr lang="en-US"/>
        </a:p>
      </dgm:t>
    </dgm:pt>
    <dgm:pt modelId="{B3FF989A-7200-40C4-B370-640FD855C144}" type="pres">
      <dgm:prSet presAssocID="{6B7B10DC-28AE-4712-9906-65C3382DA1FF}" presName="root2" presStyleCnt="0"/>
      <dgm:spPr/>
    </dgm:pt>
    <dgm:pt modelId="{DF814F17-8525-4209-AE4C-164E9FDA1BC5}" type="pres">
      <dgm:prSet presAssocID="{6B7B10DC-28AE-4712-9906-65C3382DA1FF}" presName="LevelTwoTextNode" presStyleLbl="node2" presStyleIdx="1" presStyleCnt="3" custScaleX="63502" custScaleY="61453">
        <dgm:presLayoutVars>
          <dgm:chPref val="3"/>
        </dgm:presLayoutVars>
      </dgm:prSet>
      <dgm:spPr/>
      <dgm:t>
        <a:bodyPr/>
        <a:lstStyle/>
        <a:p>
          <a:endParaRPr lang="en-US"/>
        </a:p>
      </dgm:t>
    </dgm:pt>
    <dgm:pt modelId="{E678076A-0E6B-4449-89DB-4EF48FE88AE1}" type="pres">
      <dgm:prSet presAssocID="{6B7B10DC-28AE-4712-9906-65C3382DA1FF}" presName="level3hierChild" presStyleCnt="0"/>
      <dgm:spPr/>
    </dgm:pt>
    <dgm:pt modelId="{48D45E31-0320-47BA-861D-782189FDECF4}" type="pres">
      <dgm:prSet presAssocID="{3CA4FB3B-4574-430F-A177-60C21AFA8ADE}" presName="conn2-1" presStyleLbl="parChTrans1D3" presStyleIdx="1" presStyleCnt="3"/>
      <dgm:spPr/>
      <dgm:t>
        <a:bodyPr/>
        <a:lstStyle/>
        <a:p>
          <a:endParaRPr lang="en-US"/>
        </a:p>
      </dgm:t>
    </dgm:pt>
    <dgm:pt modelId="{72E134D1-8DCD-4F7E-83DE-B958D65FF371}" type="pres">
      <dgm:prSet presAssocID="{3CA4FB3B-4574-430F-A177-60C21AFA8ADE}" presName="connTx" presStyleLbl="parChTrans1D3" presStyleIdx="1" presStyleCnt="3"/>
      <dgm:spPr/>
      <dgm:t>
        <a:bodyPr/>
        <a:lstStyle/>
        <a:p>
          <a:endParaRPr lang="en-US"/>
        </a:p>
      </dgm:t>
    </dgm:pt>
    <dgm:pt modelId="{DA959F16-C937-49BE-B1C7-4216D037497E}" type="pres">
      <dgm:prSet presAssocID="{8003B9F0-F653-49F6-B246-D1A394BAB28C}" presName="root2" presStyleCnt="0"/>
      <dgm:spPr/>
    </dgm:pt>
    <dgm:pt modelId="{1D82A5D6-1EA5-41FD-A91B-588171F13877}" type="pres">
      <dgm:prSet presAssocID="{8003B9F0-F653-49F6-B246-D1A394BAB28C}" presName="LevelTwoTextNode" presStyleLbl="node3" presStyleIdx="1" presStyleCnt="3" custScaleX="303170" custScaleY="172069" custLinFactNeighborX="-30227">
        <dgm:presLayoutVars>
          <dgm:chPref val="3"/>
        </dgm:presLayoutVars>
      </dgm:prSet>
      <dgm:spPr/>
      <dgm:t>
        <a:bodyPr/>
        <a:lstStyle/>
        <a:p>
          <a:endParaRPr lang="en-US"/>
        </a:p>
      </dgm:t>
    </dgm:pt>
    <dgm:pt modelId="{E66BE8D6-A374-4E51-903B-4E4F40EEAEDD}" type="pres">
      <dgm:prSet presAssocID="{8003B9F0-F653-49F6-B246-D1A394BAB28C}" presName="level3hierChild" presStyleCnt="0"/>
      <dgm:spPr/>
    </dgm:pt>
    <dgm:pt modelId="{31529E59-461E-469C-998A-1CFF43875944}" type="pres">
      <dgm:prSet presAssocID="{4F55675B-9334-4949-A40A-5F5D419E312C}" presName="conn2-1" presStyleLbl="parChTrans1D2" presStyleIdx="2" presStyleCnt="3"/>
      <dgm:spPr/>
      <dgm:t>
        <a:bodyPr/>
        <a:lstStyle/>
        <a:p>
          <a:endParaRPr lang="en-US"/>
        </a:p>
      </dgm:t>
    </dgm:pt>
    <dgm:pt modelId="{AEBC46FA-3D51-4380-ACB1-53A4C92E82FB}" type="pres">
      <dgm:prSet presAssocID="{4F55675B-9334-4949-A40A-5F5D419E312C}" presName="connTx" presStyleLbl="parChTrans1D2" presStyleIdx="2" presStyleCnt="3"/>
      <dgm:spPr/>
      <dgm:t>
        <a:bodyPr/>
        <a:lstStyle/>
        <a:p>
          <a:endParaRPr lang="en-US"/>
        </a:p>
      </dgm:t>
    </dgm:pt>
    <dgm:pt modelId="{D8D8DF8B-7A10-48BA-9C95-9066AEC4F652}" type="pres">
      <dgm:prSet presAssocID="{743D1CFA-E4C0-49F9-9AFC-7B48F3297787}" presName="root2" presStyleCnt="0"/>
      <dgm:spPr/>
    </dgm:pt>
    <dgm:pt modelId="{8CB6B122-FBD7-43C1-ADA8-2767B31436C9}" type="pres">
      <dgm:prSet presAssocID="{743D1CFA-E4C0-49F9-9AFC-7B48F3297787}" presName="LevelTwoTextNode" presStyleLbl="node2" presStyleIdx="2" presStyleCnt="3" custScaleX="63502" custScaleY="61453">
        <dgm:presLayoutVars>
          <dgm:chPref val="3"/>
        </dgm:presLayoutVars>
      </dgm:prSet>
      <dgm:spPr/>
      <dgm:t>
        <a:bodyPr/>
        <a:lstStyle/>
        <a:p>
          <a:endParaRPr lang="en-US"/>
        </a:p>
      </dgm:t>
    </dgm:pt>
    <dgm:pt modelId="{12DA6588-ECFA-4D85-BDDE-090388716DA4}" type="pres">
      <dgm:prSet presAssocID="{743D1CFA-E4C0-49F9-9AFC-7B48F3297787}" presName="level3hierChild" presStyleCnt="0"/>
      <dgm:spPr/>
    </dgm:pt>
    <dgm:pt modelId="{50A61FC8-F316-46FC-B5CB-F1A6D86C7FB8}" type="pres">
      <dgm:prSet presAssocID="{3717EAF3-C6E4-4558-B985-346B5DE842C4}" presName="conn2-1" presStyleLbl="parChTrans1D3" presStyleIdx="2" presStyleCnt="3"/>
      <dgm:spPr/>
      <dgm:t>
        <a:bodyPr/>
        <a:lstStyle/>
        <a:p>
          <a:endParaRPr lang="en-US"/>
        </a:p>
      </dgm:t>
    </dgm:pt>
    <dgm:pt modelId="{A3EB19BB-04B0-4D52-A13E-5972C8890555}" type="pres">
      <dgm:prSet presAssocID="{3717EAF3-C6E4-4558-B985-346B5DE842C4}" presName="connTx" presStyleLbl="parChTrans1D3" presStyleIdx="2" presStyleCnt="3"/>
      <dgm:spPr/>
      <dgm:t>
        <a:bodyPr/>
        <a:lstStyle/>
        <a:p>
          <a:endParaRPr lang="en-US"/>
        </a:p>
      </dgm:t>
    </dgm:pt>
    <dgm:pt modelId="{C2EDDFB3-8147-4A67-BA28-7EE75DD7A65C}" type="pres">
      <dgm:prSet presAssocID="{9722D9BA-0962-4A15-9071-C30AF63CF409}" presName="root2" presStyleCnt="0"/>
      <dgm:spPr/>
    </dgm:pt>
    <dgm:pt modelId="{157DF956-E418-4152-A595-E5743C6A7454}" type="pres">
      <dgm:prSet presAssocID="{9722D9BA-0962-4A15-9071-C30AF63CF409}" presName="LevelTwoTextNode" presStyleLbl="node3" presStyleIdx="2" presStyleCnt="3" custScaleX="303170" custScaleY="172069" custLinFactNeighborX="-30226">
        <dgm:presLayoutVars>
          <dgm:chPref val="3"/>
        </dgm:presLayoutVars>
      </dgm:prSet>
      <dgm:spPr/>
      <dgm:t>
        <a:bodyPr/>
        <a:lstStyle/>
        <a:p>
          <a:endParaRPr lang="en-US"/>
        </a:p>
      </dgm:t>
    </dgm:pt>
    <dgm:pt modelId="{D391FC9B-C39E-4A0B-8B6B-E5610E5B8ED1}" type="pres">
      <dgm:prSet presAssocID="{9722D9BA-0962-4A15-9071-C30AF63CF409}" presName="level3hierChild" presStyleCnt="0"/>
      <dgm:spPr/>
    </dgm:pt>
  </dgm:ptLst>
  <dgm:cxnLst>
    <dgm:cxn modelId="{AB14EE5F-3540-4D41-996E-1294E7B9FC5E}" type="presOf" srcId="{8003B9F0-F653-49F6-B246-D1A394BAB28C}" destId="{1D82A5D6-1EA5-41FD-A91B-588171F13877}" srcOrd="0" destOrd="0" presId="urn:microsoft.com/office/officeart/2005/8/layout/hierarchy2"/>
    <dgm:cxn modelId="{8B471A3A-430F-4201-97C0-A3226CAA688A}" srcId="{AFBA075F-81B0-4F41-A7F9-C168A409C3A6}" destId="{6B7B10DC-28AE-4712-9906-65C3382DA1FF}" srcOrd="1" destOrd="0" parTransId="{21179F87-F211-4F13-B569-4DF382F977E2}" sibTransId="{79D26B4E-64F1-4768-8939-0F71E87EE81B}"/>
    <dgm:cxn modelId="{39C9EE91-AE63-4DFE-A8B3-D1E7B1C8EE25}" type="presOf" srcId="{AFBA075F-81B0-4F41-A7F9-C168A409C3A6}" destId="{09E9D1FD-0B22-44BF-804F-38C5FF4A3386}" srcOrd="0" destOrd="0" presId="urn:microsoft.com/office/officeart/2005/8/layout/hierarchy2"/>
    <dgm:cxn modelId="{6BEF6F6F-ACE9-49BE-8208-74B530AE219B}" type="presOf" srcId="{834FC05F-049D-4980-A4A5-A68CA4CC22D6}" destId="{CC462B86-F164-4F0D-BAF0-64327E94C2EA}" srcOrd="0" destOrd="0" presId="urn:microsoft.com/office/officeart/2005/8/layout/hierarchy2"/>
    <dgm:cxn modelId="{D724E7A5-243E-4FF8-B179-FEA630852C33}" type="presOf" srcId="{9722D9BA-0962-4A15-9071-C30AF63CF409}" destId="{157DF956-E418-4152-A595-E5743C6A7454}" srcOrd="0" destOrd="0" presId="urn:microsoft.com/office/officeart/2005/8/layout/hierarchy2"/>
    <dgm:cxn modelId="{61AFADD6-05C9-498B-AE8E-56BA3BB4165A}" type="presOf" srcId="{3717EAF3-C6E4-4558-B985-346B5DE842C4}" destId="{A3EB19BB-04B0-4D52-A13E-5972C8890555}" srcOrd="1" destOrd="0" presId="urn:microsoft.com/office/officeart/2005/8/layout/hierarchy2"/>
    <dgm:cxn modelId="{6EDA37D9-C051-44AA-A504-2ADA508DCB91}" type="presOf" srcId="{3717EAF3-C6E4-4558-B985-346B5DE842C4}" destId="{50A61FC8-F316-46FC-B5CB-F1A6D86C7FB8}" srcOrd="0" destOrd="0" presId="urn:microsoft.com/office/officeart/2005/8/layout/hierarchy2"/>
    <dgm:cxn modelId="{7044DF90-8E58-4DBF-8EDD-69EABF6A6C5A}" type="presOf" srcId="{21179F87-F211-4F13-B569-4DF382F977E2}" destId="{7F228368-602D-44A7-AAE6-01C7E272DFEF}" srcOrd="1" destOrd="0" presId="urn:microsoft.com/office/officeart/2005/8/layout/hierarchy2"/>
    <dgm:cxn modelId="{66C7A41F-2F58-4F1D-8EEA-11C10902D070}" srcId="{743D1CFA-E4C0-49F9-9AFC-7B48F3297787}" destId="{9722D9BA-0962-4A15-9071-C30AF63CF409}" srcOrd="0" destOrd="0" parTransId="{3717EAF3-C6E4-4558-B985-346B5DE842C4}" sibTransId="{934BA5C2-2876-4A5B-BA44-97DB0D7FD7A4}"/>
    <dgm:cxn modelId="{B5CD2074-7DE4-4429-9A14-58CC7A587A20}" type="presOf" srcId="{69A060F3-DB2E-477D-BE07-83A5A05768DE}" destId="{1ADF6484-3E6E-4889-97CF-D9BC7A84E18A}" srcOrd="0" destOrd="0" presId="urn:microsoft.com/office/officeart/2005/8/layout/hierarchy2"/>
    <dgm:cxn modelId="{53F5E2F9-F93B-47AE-A178-3F1EA2998842}" srcId="{834FC05F-049D-4980-A4A5-A68CA4CC22D6}" destId="{49478038-C56D-4800-BFF5-5EE7F49EC3E7}" srcOrd="0" destOrd="0" parTransId="{84EFBB15-27EF-41CF-8834-974A7889858F}" sibTransId="{25495C1F-11D8-4DB8-85A4-9F722CB73BEC}"/>
    <dgm:cxn modelId="{E0E39C25-701A-468C-8C79-C7ABEFADF78A}" srcId="{E2F14BE8-392B-4190-8B31-D8D922D3A932}" destId="{AFBA075F-81B0-4F41-A7F9-C168A409C3A6}" srcOrd="0" destOrd="0" parTransId="{33F84C2F-D1A7-4177-88F3-A84F8AAC69A2}" sibTransId="{F251FB05-3E5A-48AC-BA54-0AC5A440366D}"/>
    <dgm:cxn modelId="{BF3B3162-7051-4401-9655-3218C9F47362}" type="presOf" srcId="{3CA4FB3B-4574-430F-A177-60C21AFA8ADE}" destId="{72E134D1-8DCD-4F7E-83DE-B958D65FF371}" srcOrd="1" destOrd="0" presId="urn:microsoft.com/office/officeart/2005/8/layout/hierarchy2"/>
    <dgm:cxn modelId="{687716A1-8CA0-41D5-9643-3FC2C28F0DA4}" type="presOf" srcId="{4F55675B-9334-4949-A40A-5F5D419E312C}" destId="{AEBC46FA-3D51-4380-ACB1-53A4C92E82FB}" srcOrd="1" destOrd="0" presId="urn:microsoft.com/office/officeart/2005/8/layout/hierarchy2"/>
    <dgm:cxn modelId="{E2A710E6-E8ED-4C10-B6DE-88446466DECD}" type="presOf" srcId="{E2F14BE8-392B-4190-8B31-D8D922D3A932}" destId="{0E9FCC1A-24E9-4F4C-A2D8-94695D4B18E7}" srcOrd="0" destOrd="0" presId="urn:microsoft.com/office/officeart/2005/8/layout/hierarchy2"/>
    <dgm:cxn modelId="{A7ABEAA0-AD8A-4D84-96EA-EC3934E34D44}" type="presOf" srcId="{84EFBB15-27EF-41CF-8834-974A7889858F}" destId="{21A40E38-42DB-4CB6-B232-44A54E4C4517}" srcOrd="1" destOrd="0" presId="urn:microsoft.com/office/officeart/2005/8/layout/hierarchy2"/>
    <dgm:cxn modelId="{5C24F836-6BB6-45CC-8260-280E5E19B1BE}" type="presOf" srcId="{743D1CFA-E4C0-49F9-9AFC-7B48F3297787}" destId="{8CB6B122-FBD7-43C1-ADA8-2767B31436C9}" srcOrd="0" destOrd="0" presId="urn:microsoft.com/office/officeart/2005/8/layout/hierarchy2"/>
    <dgm:cxn modelId="{8C5B511D-639D-4301-9019-3E0F7BB1DED5}" srcId="{AFBA075F-81B0-4F41-A7F9-C168A409C3A6}" destId="{743D1CFA-E4C0-49F9-9AFC-7B48F3297787}" srcOrd="2" destOrd="0" parTransId="{4F55675B-9334-4949-A40A-5F5D419E312C}" sibTransId="{D98E82D7-6BC7-4DC8-9FF8-4A8054CAB7A9}"/>
    <dgm:cxn modelId="{17894D22-D140-4D05-9DFA-ABD1F919A106}" srcId="{6B7B10DC-28AE-4712-9906-65C3382DA1FF}" destId="{8003B9F0-F653-49F6-B246-D1A394BAB28C}" srcOrd="0" destOrd="0" parTransId="{3CA4FB3B-4574-430F-A177-60C21AFA8ADE}" sibTransId="{9966A604-30C4-49D4-98CA-CAC880B5A0C7}"/>
    <dgm:cxn modelId="{0227FF4B-E424-4A55-B56B-9F7B9AFFD3F0}" type="presOf" srcId="{49478038-C56D-4800-BFF5-5EE7F49EC3E7}" destId="{15978340-5882-461B-B6E0-EC1A4CB6EF88}" srcOrd="0" destOrd="0" presId="urn:microsoft.com/office/officeart/2005/8/layout/hierarchy2"/>
    <dgm:cxn modelId="{AFDEC28B-D498-4A92-A462-D278B3EBB05B}" srcId="{AFBA075F-81B0-4F41-A7F9-C168A409C3A6}" destId="{834FC05F-049D-4980-A4A5-A68CA4CC22D6}" srcOrd="0" destOrd="0" parTransId="{69A060F3-DB2E-477D-BE07-83A5A05768DE}" sibTransId="{F30E1DE6-006A-4B67-B2A6-D3C623247B52}"/>
    <dgm:cxn modelId="{1569C850-9714-4A62-B3EB-CFFC96B9AA7D}" type="presOf" srcId="{21179F87-F211-4F13-B569-4DF382F977E2}" destId="{14857194-9E52-4A15-8E91-4C2022729183}" srcOrd="0" destOrd="0" presId="urn:microsoft.com/office/officeart/2005/8/layout/hierarchy2"/>
    <dgm:cxn modelId="{9F0B9322-CB57-4BC8-B9A1-41C213940574}" type="presOf" srcId="{69A060F3-DB2E-477D-BE07-83A5A05768DE}" destId="{B27CB7BC-9410-445A-92CC-4F1C6066D914}" srcOrd="1" destOrd="0" presId="urn:microsoft.com/office/officeart/2005/8/layout/hierarchy2"/>
    <dgm:cxn modelId="{890D9EC0-C20A-401D-B675-9A6E5CBFEFFA}" type="presOf" srcId="{4F55675B-9334-4949-A40A-5F5D419E312C}" destId="{31529E59-461E-469C-998A-1CFF43875944}" srcOrd="0" destOrd="0" presId="urn:microsoft.com/office/officeart/2005/8/layout/hierarchy2"/>
    <dgm:cxn modelId="{01636ABD-DCCF-465C-94BD-943823902FED}" type="presOf" srcId="{3CA4FB3B-4574-430F-A177-60C21AFA8ADE}" destId="{48D45E31-0320-47BA-861D-782189FDECF4}" srcOrd="0" destOrd="0" presId="urn:microsoft.com/office/officeart/2005/8/layout/hierarchy2"/>
    <dgm:cxn modelId="{D768C87D-DFB0-4F47-B87E-B75E5A54046B}" type="presOf" srcId="{84EFBB15-27EF-41CF-8834-974A7889858F}" destId="{B19FD381-C828-40B3-8AF6-206BB11AE71D}" srcOrd="0" destOrd="0" presId="urn:microsoft.com/office/officeart/2005/8/layout/hierarchy2"/>
    <dgm:cxn modelId="{17EAE600-6394-4ADE-A216-93A927EC3895}" type="presOf" srcId="{6B7B10DC-28AE-4712-9906-65C3382DA1FF}" destId="{DF814F17-8525-4209-AE4C-164E9FDA1BC5}" srcOrd="0" destOrd="0" presId="urn:microsoft.com/office/officeart/2005/8/layout/hierarchy2"/>
    <dgm:cxn modelId="{72EA9A95-F33B-40CF-B9C7-D0252A9321CE}" type="presParOf" srcId="{0E9FCC1A-24E9-4F4C-A2D8-94695D4B18E7}" destId="{AE1C35C1-4E5E-4B45-8754-DAC8994C9D4D}" srcOrd="0" destOrd="0" presId="urn:microsoft.com/office/officeart/2005/8/layout/hierarchy2"/>
    <dgm:cxn modelId="{DFF4435C-4F7D-415E-B3AA-041CA933313D}" type="presParOf" srcId="{AE1C35C1-4E5E-4B45-8754-DAC8994C9D4D}" destId="{09E9D1FD-0B22-44BF-804F-38C5FF4A3386}" srcOrd="0" destOrd="0" presId="urn:microsoft.com/office/officeart/2005/8/layout/hierarchy2"/>
    <dgm:cxn modelId="{44101586-65EF-4E64-A9D9-9059D4B0B0F1}" type="presParOf" srcId="{AE1C35C1-4E5E-4B45-8754-DAC8994C9D4D}" destId="{861B9344-D108-4922-A9C3-FC37DA4BE153}" srcOrd="1" destOrd="0" presId="urn:microsoft.com/office/officeart/2005/8/layout/hierarchy2"/>
    <dgm:cxn modelId="{BF2202AA-B3C7-46B9-87E8-6F3DCB8589D7}" type="presParOf" srcId="{861B9344-D108-4922-A9C3-FC37DA4BE153}" destId="{1ADF6484-3E6E-4889-97CF-D9BC7A84E18A}" srcOrd="0" destOrd="0" presId="urn:microsoft.com/office/officeart/2005/8/layout/hierarchy2"/>
    <dgm:cxn modelId="{63688475-002A-46A4-BEA8-1009CF1AC219}" type="presParOf" srcId="{1ADF6484-3E6E-4889-97CF-D9BC7A84E18A}" destId="{B27CB7BC-9410-445A-92CC-4F1C6066D914}" srcOrd="0" destOrd="0" presId="urn:microsoft.com/office/officeart/2005/8/layout/hierarchy2"/>
    <dgm:cxn modelId="{02F96774-C1E4-495E-8C8E-4199933622AB}" type="presParOf" srcId="{861B9344-D108-4922-A9C3-FC37DA4BE153}" destId="{05897B97-14B4-4664-AC0B-C80094EF5026}" srcOrd="1" destOrd="0" presId="urn:microsoft.com/office/officeart/2005/8/layout/hierarchy2"/>
    <dgm:cxn modelId="{FC6E0D7C-4C1D-49AF-8EE4-46BDB423A899}" type="presParOf" srcId="{05897B97-14B4-4664-AC0B-C80094EF5026}" destId="{CC462B86-F164-4F0D-BAF0-64327E94C2EA}" srcOrd="0" destOrd="0" presId="urn:microsoft.com/office/officeart/2005/8/layout/hierarchy2"/>
    <dgm:cxn modelId="{D8AC9DB8-49F9-4C71-8991-1612D1BAE851}" type="presParOf" srcId="{05897B97-14B4-4664-AC0B-C80094EF5026}" destId="{5533E7D0-AEE0-443F-A696-2136A4B46323}" srcOrd="1" destOrd="0" presId="urn:microsoft.com/office/officeart/2005/8/layout/hierarchy2"/>
    <dgm:cxn modelId="{47328D3C-88E7-425E-9623-A384F455CC0A}" type="presParOf" srcId="{5533E7D0-AEE0-443F-A696-2136A4B46323}" destId="{B19FD381-C828-40B3-8AF6-206BB11AE71D}" srcOrd="0" destOrd="0" presId="urn:microsoft.com/office/officeart/2005/8/layout/hierarchy2"/>
    <dgm:cxn modelId="{853B19C3-B446-4E0F-A06D-0FD1EA59DE38}" type="presParOf" srcId="{B19FD381-C828-40B3-8AF6-206BB11AE71D}" destId="{21A40E38-42DB-4CB6-B232-44A54E4C4517}" srcOrd="0" destOrd="0" presId="urn:microsoft.com/office/officeart/2005/8/layout/hierarchy2"/>
    <dgm:cxn modelId="{14DF8340-FF2B-4765-AE2D-F895C2434FD8}" type="presParOf" srcId="{5533E7D0-AEE0-443F-A696-2136A4B46323}" destId="{C3EEF4AE-D64F-42FA-87B7-AA360958D0BB}" srcOrd="1" destOrd="0" presId="urn:microsoft.com/office/officeart/2005/8/layout/hierarchy2"/>
    <dgm:cxn modelId="{785BCA1D-1CB0-49CC-A058-C7EA56C27459}" type="presParOf" srcId="{C3EEF4AE-D64F-42FA-87B7-AA360958D0BB}" destId="{15978340-5882-461B-B6E0-EC1A4CB6EF88}" srcOrd="0" destOrd="0" presId="urn:microsoft.com/office/officeart/2005/8/layout/hierarchy2"/>
    <dgm:cxn modelId="{AEF817C4-F03F-4827-8DBC-5134626E2992}" type="presParOf" srcId="{C3EEF4AE-D64F-42FA-87B7-AA360958D0BB}" destId="{D16CCC19-8F27-4577-9B6B-46EB40917ADF}" srcOrd="1" destOrd="0" presId="urn:microsoft.com/office/officeart/2005/8/layout/hierarchy2"/>
    <dgm:cxn modelId="{14D2E96A-FA7D-43CD-AEDC-5B18D3804430}" type="presParOf" srcId="{861B9344-D108-4922-A9C3-FC37DA4BE153}" destId="{14857194-9E52-4A15-8E91-4C2022729183}" srcOrd="2" destOrd="0" presId="urn:microsoft.com/office/officeart/2005/8/layout/hierarchy2"/>
    <dgm:cxn modelId="{DEA701FF-CA2D-43B0-BD1D-81838D057343}" type="presParOf" srcId="{14857194-9E52-4A15-8E91-4C2022729183}" destId="{7F228368-602D-44A7-AAE6-01C7E272DFEF}" srcOrd="0" destOrd="0" presId="urn:microsoft.com/office/officeart/2005/8/layout/hierarchy2"/>
    <dgm:cxn modelId="{ED2D68A7-7344-4E11-A09B-4C53CA5BBE39}" type="presParOf" srcId="{861B9344-D108-4922-A9C3-FC37DA4BE153}" destId="{B3FF989A-7200-40C4-B370-640FD855C144}" srcOrd="3" destOrd="0" presId="urn:microsoft.com/office/officeart/2005/8/layout/hierarchy2"/>
    <dgm:cxn modelId="{6254BDA4-5914-4D81-A53C-F4E228547EAD}" type="presParOf" srcId="{B3FF989A-7200-40C4-B370-640FD855C144}" destId="{DF814F17-8525-4209-AE4C-164E9FDA1BC5}" srcOrd="0" destOrd="0" presId="urn:microsoft.com/office/officeart/2005/8/layout/hierarchy2"/>
    <dgm:cxn modelId="{D85E2851-8847-419A-BBD6-CAF8BB01975D}" type="presParOf" srcId="{B3FF989A-7200-40C4-B370-640FD855C144}" destId="{E678076A-0E6B-4449-89DB-4EF48FE88AE1}" srcOrd="1" destOrd="0" presId="urn:microsoft.com/office/officeart/2005/8/layout/hierarchy2"/>
    <dgm:cxn modelId="{211888E2-715A-470C-9E27-1C8D3DD8A6E4}" type="presParOf" srcId="{E678076A-0E6B-4449-89DB-4EF48FE88AE1}" destId="{48D45E31-0320-47BA-861D-782189FDECF4}" srcOrd="0" destOrd="0" presId="urn:microsoft.com/office/officeart/2005/8/layout/hierarchy2"/>
    <dgm:cxn modelId="{D7A597D7-3156-4C69-A7E8-898D98989FD4}" type="presParOf" srcId="{48D45E31-0320-47BA-861D-782189FDECF4}" destId="{72E134D1-8DCD-4F7E-83DE-B958D65FF371}" srcOrd="0" destOrd="0" presId="urn:microsoft.com/office/officeart/2005/8/layout/hierarchy2"/>
    <dgm:cxn modelId="{7D26B124-271E-4B58-8E76-17B0B5AC89C7}" type="presParOf" srcId="{E678076A-0E6B-4449-89DB-4EF48FE88AE1}" destId="{DA959F16-C937-49BE-B1C7-4216D037497E}" srcOrd="1" destOrd="0" presId="urn:microsoft.com/office/officeart/2005/8/layout/hierarchy2"/>
    <dgm:cxn modelId="{BB12BC71-7B02-4F38-9FF0-2BE63F1B5718}" type="presParOf" srcId="{DA959F16-C937-49BE-B1C7-4216D037497E}" destId="{1D82A5D6-1EA5-41FD-A91B-588171F13877}" srcOrd="0" destOrd="0" presId="urn:microsoft.com/office/officeart/2005/8/layout/hierarchy2"/>
    <dgm:cxn modelId="{7D294B9A-9C49-4FA0-9913-710470246282}" type="presParOf" srcId="{DA959F16-C937-49BE-B1C7-4216D037497E}" destId="{E66BE8D6-A374-4E51-903B-4E4F40EEAEDD}" srcOrd="1" destOrd="0" presId="urn:microsoft.com/office/officeart/2005/8/layout/hierarchy2"/>
    <dgm:cxn modelId="{7E491247-6370-4F35-B4E5-BC697CC33CB5}" type="presParOf" srcId="{861B9344-D108-4922-A9C3-FC37DA4BE153}" destId="{31529E59-461E-469C-998A-1CFF43875944}" srcOrd="4" destOrd="0" presId="urn:microsoft.com/office/officeart/2005/8/layout/hierarchy2"/>
    <dgm:cxn modelId="{56F1240A-1BA6-4970-9596-F73C6F148962}" type="presParOf" srcId="{31529E59-461E-469C-998A-1CFF43875944}" destId="{AEBC46FA-3D51-4380-ACB1-53A4C92E82FB}" srcOrd="0" destOrd="0" presId="urn:microsoft.com/office/officeart/2005/8/layout/hierarchy2"/>
    <dgm:cxn modelId="{AF56306D-9101-4FA0-BA72-DF0D822E97D6}" type="presParOf" srcId="{861B9344-D108-4922-A9C3-FC37DA4BE153}" destId="{D8D8DF8B-7A10-48BA-9C95-9066AEC4F652}" srcOrd="5" destOrd="0" presId="urn:microsoft.com/office/officeart/2005/8/layout/hierarchy2"/>
    <dgm:cxn modelId="{2C2EDBDA-D55F-4510-90C0-E02E2665ECA3}" type="presParOf" srcId="{D8D8DF8B-7A10-48BA-9C95-9066AEC4F652}" destId="{8CB6B122-FBD7-43C1-ADA8-2767B31436C9}" srcOrd="0" destOrd="0" presId="urn:microsoft.com/office/officeart/2005/8/layout/hierarchy2"/>
    <dgm:cxn modelId="{21EB7C15-F9B9-4E39-BF74-12761EB471E7}" type="presParOf" srcId="{D8D8DF8B-7A10-48BA-9C95-9066AEC4F652}" destId="{12DA6588-ECFA-4D85-BDDE-090388716DA4}" srcOrd="1" destOrd="0" presId="urn:microsoft.com/office/officeart/2005/8/layout/hierarchy2"/>
    <dgm:cxn modelId="{189E5654-648E-4D15-928B-1D0FDF8D367B}" type="presParOf" srcId="{12DA6588-ECFA-4D85-BDDE-090388716DA4}" destId="{50A61FC8-F316-46FC-B5CB-F1A6D86C7FB8}" srcOrd="0" destOrd="0" presId="urn:microsoft.com/office/officeart/2005/8/layout/hierarchy2"/>
    <dgm:cxn modelId="{18F4D236-C363-48FF-8E5F-B0C6BEC3AE52}" type="presParOf" srcId="{50A61FC8-F316-46FC-B5CB-F1A6D86C7FB8}" destId="{A3EB19BB-04B0-4D52-A13E-5972C8890555}" srcOrd="0" destOrd="0" presId="urn:microsoft.com/office/officeart/2005/8/layout/hierarchy2"/>
    <dgm:cxn modelId="{DB2AF092-471F-4CF6-9480-9DBE405E71AB}" type="presParOf" srcId="{12DA6588-ECFA-4D85-BDDE-090388716DA4}" destId="{C2EDDFB3-8147-4A67-BA28-7EE75DD7A65C}" srcOrd="1" destOrd="0" presId="urn:microsoft.com/office/officeart/2005/8/layout/hierarchy2"/>
    <dgm:cxn modelId="{CC3095DB-4386-4126-B50D-DC2BD6A4FAAE}" type="presParOf" srcId="{C2EDDFB3-8147-4A67-BA28-7EE75DD7A65C}" destId="{157DF956-E418-4152-A595-E5743C6A7454}" srcOrd="0" destOrd="0" presId="urn:microsoft.com/office/officeart/2005/8/layout/hierarchy2"/>
    <dgm:cxn modelId="{9AB026AC-6A48-457E-A332-D4271E68E97C}" type="presParOf" srcId="{C2EDDFB3-8147-4A67-BA28-7EE75DD7A65C}" destId="{D391FC9B-C39E-4A0B-8B6B-E5610E5B8ED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F14BE8-392B-4190-8B31-D8D922D3A9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FBA075F-81B0-4F41-A7F9-C168A409C3A6}">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Indirect transmission</a:t>
          </a:r>
        </a:p>
      </dgm:t>
    </dgm:pt>
    <dgm:pt modelId="{33F84C2F-D1A7-4177-88F3-A84F8AAC69A2}" type="parTrans" cxnId="{E0E39C25-701A-468C-8C79-C7ABEFADF78A}">
      <dgm:prSet/>
      <dgm:spPr/>
      <dgm:t>
        <a:bodyPr/>
        <a:lstStyle/>
        <a:p>
          <a:endParaRPr lang="en-US"/>
        </a:p>
      </dgm:t>
    </dgm:pt>
    <dgm:pt modelId="{F251FB05-3E5A-48AC-BA54-0AC5A440366D}" type="sibTrans" cxnId="{E0E39C25-701A-468C-8C79-C7ABEFADF78A}">
      <dgm:prSet/>
      <dgm:spPr/>
      <dgm:t>
        <a:bodyPr/>
        <a:lstStyle/>
        <a:p>
          <a:endParaRPr lang="en-US"/>
        </a:p>
      </dgm:t>
    </dgm:pt>
    <dgm:pt modelId="{6B7B10DC-28AE-4712-9906-65C3382DA1FF}">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Vector</a:t>
          </a:r>
        </a:p>
      </dgm:t>
    </dgm:pt>
    <dgm:pt modelId="{21179F87-F211-4F13-B569-4DF382F977E2}" type="parTrans" cxnId="{8B471A3A-430F-4201-97C0-A3226CAA688A}">
      <dgm:prSet/>
      <dgm:spPr/>
      <dgm:t>
        <a:bodyPr/>
        <a:lstStyle/>
        <a:p>
          <a:endParaRPr lang="en-US"/>
        </a:p>
      </dgm:t>
    </dgm:pt>
    <dgm:pt modelId="{79D26B4E-64F1-4768-8939-0F71E87EE81B}" type="sibTrans" cxnId="{8B471A3A-430F-4201-97C0-A3226CAA688A}">
      <dgm:prSet/>
      <dgm:spPr/>
      <dgm:t>
        <a:bodyPr/>
        <a:lstStyle/>
        <a:p>
          <a:endParaRPr lang="en-US"/>
        </a:p>
      </dgm:t>
    </dgm:pt>
    <dgm:pt modelId="{8003B9F0-F653-49F6-B246-D1A394BAB28C}">
      <dgm:prSet phldrT="[Text]" custT="1"/>
      <dgm:spPr>
        <a:solidFill>
          <a:schemeClr val="bg2">
            <a:lumMod val="20000"/>
            <a:lumOff val="80000"/>
          </a:schemeClr>
        </a:solidFill>
        <a:ln>
          <a:solidFill>
            <a:schemeClr val="accent1"/>
          </a:solidFill>
        </a:ln>
      </dgm:spPr>
      <dgm:t>
        <a:bodyPr/>
        <a:lstStyle/>
        <a:p>
          <a:r>
            <a:rPr lang="en-GB" sz="1800" dirty="0">
              <a:solidFill>
                <a:schemeClr val="accent1"/>
              </a:solidFill>
            </a:rPr>
            <a:t>A living thing that transmits a pathogen from an infected host to a susceptible host. Bats and mosquitoes are vectors.</a:t>
          </a:r>
          <a:endParaRPr lang="en-US" sz="1800" dirty="0">
            <a:solidFill>
              <a:schemeClr val="accent1"/>
            </a:solidFill>
          </a:endParaRPr>
        </a:p>
        <a:p>
          <a:r>
            <a:rPr lang="en-US" sz="1800" dirty="0">
              <a:solidFill>
                <a:schemeClr val="accent1"/>
              </a:solidFill>
            </a:rPr>
            <a:t>Tetanus via dog-bite saliva</a:t>
          </a:r>
        </a:p>
        <a:p>
          <a:r>
            <a:rPr lang="en-US" sz="1800" dirty="0">
              <a:solidFill>
                <a:schemeClr val="accent1"/>
              </a:solidFill>
            </a:rPr>
            <a:t>Honeybee viruses via </a:t>
          </a:r>
          <a:r>
            <a:rPr lang="en-US" sz="1800" dirty="0" err="1">
              <a:solidFill>
                <a:schemeClr val="accent1"/>
              </a:solidFill>
            </a:rPr>
            <a:t>varroa</a:t>
          </a:r>
          <a:r>
            <a:rPr lang="en-US" sz="1800" dirty="0">
              <a:solidFill>
                <a:schemeClr val="accent1"/>
              </a:solidFill>
            </a:rPr>
            <a:t> mite</a:t>
          </a:r>
        </a:p>
        <a:p>
          <a:r>
            <a:rPr lang="en-GB" sz="1800" dirty="0">
              <a:solidFill>
                <a:schemeClr val="accent1"/>
              </a:solidFill>
            </a:rPr>
            <a:t>ABL via healthy carrier bat</a:t>
          </a:r>
          <a:endParaRPr lang="en-US" sz="1800" dirty="0">
            <a:solidFill>
              <a:schemeClr val="accent1"/>
            </a:solidFill>
          </a:endParaRPr>
        </a:p>
        <a:p>
          <a:r>
            <a:rPr lang="en-US" sz="1800" dirty="0">
              <a:solidFill>
                <a:schemeClr val="accent1"/>
              </a:solidFill>
            </a:rPr>
            <a:t>Ross River disease</a:t>
          </a:r>
        </a:p>
        <a:p>
          <a:r>
            <a:rPr lang="en-US" sz="1800" dirty="0">
              <a:solidFill>
                <a:schemeClr val="accent1"/>
              </a:solidFill>
            </a:rPr>
            <a:t>Malaria</a:t>
          </a:r>
        </a:p>
      </dgm:t>
    </dgm:pt>
    <dgm:pt modelId="{3CA4FB3B-4574-430F-A177-60C21AFA8ADE}" type="parTrans" cxnId="{17894D22-D140-4D05-9DFA-ABD1F919A106}">
      <dgm:prSet/>
      <dgm:spPr/>
      <dgm:t>
        <a:bodyPr/>
        <a:lstStyle/>
        <a:p>
          <a:endParaRPr lang="en-US"/>
        </a:p>
      </dgm:t>
    </dgm:pt>
    <dgm:pt modelId="{9966A604-30C4-49D4-98CA-CAC880B5A0C7}" type="sibTrans" cxnId="{17894D22-D140-4D05-9DFA-ABD1F919A106}">
      <dgm:prSet/>
      <dgm:spPr/>
      <dgm:t>
        <a:bodyPr/>
        <a:lstStyle/>
        <a:p>
          <a:endParaRPr lang="en-US"/>
        </a:p>
      </dgm:t>
    </dgm:pt>
    <dgm:pt modelId="{0E9FCC1A-24E9-4F4C-A2D8-94695D4B18E7}" type="pres">
      <dgm:prSet presAssocID="{E2F14BE8-392B-4190-8B31-D8D922D3A932}" presName="diagram" presStyleCnt="0">
        <dgm:presLayoutVars>
          <dgm:chPref val="1"/>
          <dgm:dir/>
          <dgm:animOne val="branch"/>
          <dgm:animLvl val="lvl"/>
          <dgm:resizeHandles val="exact"/>
        </dgm:presLayoutVars>
      </dgm:prSet>
      <dgm:spPr/>
      <dgm:t>
        <a:bodyPr/>
        <a:lstStyle/>
        <a:p>
          <a:endParaRPr lang="en-US"/>
        </a:p>
      </dgm:t>
    </dgm:pt>
    <dgm:pt modelId="{AE1C35C1-4E5E-4B45-8754-DAC8994C9D4D}" type="pres">
      <dgm:prSet presAssocID="{AFBA075F-81B0-4F41-A7F9-C168A409C3A6}" presName="root1" presStyleCnt="0"/>
      <dgm:spPr/>
    </dgm:pt>
    <dgm:pt modelId="{09E9D1FD-0B22-44BF-804F-38C5FF4A3386}" type="pres">
      <dgm:prSet presAssocID="{AFBA075F-81B0-4F41-A7F9-C168A409C3A6}" presName="LevelOneTextNode" presStyleLbl="node0" presStyleIdx="0" presStyleCnt="1" custScaleX="81373" custScaleY="67960">
        <dgm:presLayoutVars>
          <dgm:chPref val="3"/>
        </dgm:presLayoutVars>
      </dgm:prSet>
      <dgm:spPr/>
      <dgm:t>
        <a:bodyPr/>
        <a:lstStyle/>
        <a:p>
          <a:endParaRPr lang="en-US"/>
        </a:p>
      </dgm:t>
    </dgm:pt>
    <dgm:pt modelId="{861B9344-D108-4922-A9C3-FC37DA4BE153}" type="pres">
      <dgm:prSet presAssocID="{AFBA075F-81B0-4F41-A7F9-C168A409C3A6}" presName="level2hierChild" presStyleCnt="0"/>
      <dgm:spPr/>
    </dgm:pt>
    <dgm:pt modelId="{14857194-9E52-4A15-8E91-4C2022729183}" type="pres">
      <dgm:prSet presAssocID="{21179F87-F211-4F13-B569-4DF382F977E2}" presName="conn2-1" presStyleLbl="parChTrans1D2" presStyleIdx="0" presStyleCnt="1"/>
      <dgm:spPr/>
      <dgm:t>
        <a:bodyPr/>
        <a:lstStyle/>
        <a:p>
          <a:endParaRPr lang="en-US"/>
        </a:p>
      </dgm:t>
    </dgm:pt>
    <dgm:pt modelId="{7F228368-602D-44A7-AAE6-01C7E272DFEF}" type="pres">
      <dgm:prSet presAssocID="{21179F87-F211-4F13-B569-4DF382F977E2}" presName="connTx" presStyleLbl="parChTrans1D2" presStyleIdx="0" presStyleCnt="1"/>
      <dgm:spPr/>
      <dgm:t>
        <a:bodyPr/>
        <a:lstStyle/>
        <a:p>
          <a:endParaRPr lang="en-US"/>
        </a:p>
      </dgm:t>
    </dgm:pt>
    <dgm:pt modelId="{B3FF989A-7200-40C4-B370-640FD855C144}" type="pres">
      <dgm:prSet presAssocID="{6B7B10DC-28AE-4712-9906-65C3382DA1FF}" presName="root2" presStyleCnt="0"/>
      <dgm:spPr/>
    </dgm:pt>
    <dgm:pt modelId="{DF814F17-8525-4209-AE4C-164E9FDA1BC5}" type="pres">
      <dgm:prSet presAssocID="{6B7B10DC-28AE-4712-9906-65C3382DA1FF}" presName="LevelTwoTextNode" presStyleLbl="node2" presStyleIdx="0" presStyleCnt="1" custScaleX="63502" custScaleY="68008" custLinFactNeighborX="-13442">
        <dgm:presLayoutVars>
          <dgm:chPref val="3"/>
        </dgm:presLayoutVars>
      </dgm:prSet>
      <dgm:spPr/>
      <dgm:t>
        <a:bodyPr/>
        <a:lstStyle/>
        <a:p>
          <a:endParaRPr lang="en-US"/>
        </a:p>
      </dgm:t>
    </dgm:pt>
    <dgm:pt modelId="{E678076A-0E6B-4449-89DB-4EF48FE88AE1}" type="pres">
      <dgm:prSet presAssocID="{6B7B10DC-28AE-4712-9906-65C3382DA1FF}" presName="level3hierChild" presStyleCnt="0"/>
      <dgm:spPr/>
    </dgm:pt>
    <dgm:pt modelId="{48D45E31-0320-47BA-861D-782189FDECF4}" type="pres">
      <dgm:prSet presAssocID="{3CA4FB3B-4574-430F-A177-60C21AFA8ADE}" presName="conn2-1" presStyleLbl="parChTrans1D3" presStyleIdx="0" presStyleCnt="1"/>
      <dgm:spPr/>
      <dgm:t>
        <a:bodyPr/>
        <a:lstStyle/>
        <a:p>
          <a:endParaRPr lang="en-US"/>
        </a:p>
      </dgm:t>
    </dgm:pt>
    <dgm:pt modelId="{72E134D1-8DCD-4F7E-83DE-B958D65FF371}" type="pres">
      <dgm:prSet presAssocID="{3CA4FB3B-4574-430F-A177-60C21AFA8ADE}" presName="connTx" presStyleLbl="parChTrans1D3" presStyleIdx="0" presStyleCnt="1"/>
      <dgm:spPr/>
      <dgm:t>
        <a:bodyPr/>
        <a:lstStyle/>
        <a:p>
          <a:endParaRPr lang="en-US"/>
        </a:p>
      </dgm:t>
    </dgm:pt>
    <dgm:pt modelId="{DA959F16-C937-49BE-B1C7-4216D037497E}" type="pres">
      <dgm:prSet presAssocID="{8003B9F0-F653-49F6-B246-D1A394BAB28C}" presName="root2" presStyleCnt="0"/>
      <dgm:spPr/>
    </dgm:pt>
    <dgm:pt modelId="{1D82A5D6-1EA5-41FD-A91B-588171F13877}" type="pres">
      <dgm:prSet presAssocID="{8003B9F0-F653-49F6-B246-D1A394BAB28C}" presName="LevelTwoTextNode" presStyleLbl="node3" presStyleIdx="0" presStyleCnt="1" custScaleX="303170" custScaleY="278589" custLinFactNeighborX="-30227">
        <dgm:presLayoutVars>
          <dgm:chPref val="3"/>
        </dgm:presLayoutVars>
      </dgm:prSet>
      <dgm:spPr/>
      <dgm:t>
        <a:bodyPr/>
        <a:lstStyle/>
        <a:p>
          <a:endParaRPr lang="en-US"/>
        </a:p>
      </dgm:t>
    </dgm:pt>
    <dgm:pt modelId="{E66BE8D6-A374-4E51-903B-4E4F40EEAEDD}" type="pres">
      <dgm:prSet presAssocID="{8003B9F0-F653-49F6-B246-D1A394BAB28C}" presName="level3hierChild" presStyleCnt="0"/>
      <dgm:spPr/>
    </dgm:pt>
  </dgm:ptLst>
  <dgm:cxnLst>
    <dgm:cxn modelId="{E0E39C25-701A-468C-8C79-C7ABEFADF78A}" srcId="{E2F14BE8-392B-4190-8B31-D8D922D3A932}" destId="{AFBA075F-81B0-4F41-A7F9-C168A409C3A6}" srcOrd="0" destOrd="0" parTransId="{33F84C2F-D1A7-4177-88F3-A84F8AAC69A2}" sibTransId="{F251FB05-3E5A-48AC-BA54-0AC5A440366D}"/>
    <dgm:cxn modelId="{E2A710E6-E8ED-4C10-B6DE-88446466DECD}" type="presOf" srcId="{E2F14BE8-392B-4190-8B31-D8D922D3A932}" destId="{0E9FCC1A-24E9-4F4C-A2D8-94695D4B18E7}" srcOrd="0" destOrd="0" presId="urn:microsoft.com/office/officeart/2005/8/layout/hierarchy2"/>
    <dgm:cxn modelId="{AB14EE5F-3540-4D41-996E-1294E7B9FC5E}" type="presOf" srcId="{8003B9F0-F653-49F6-B246-D1A394BAB28C}" destId="{1D82A5D6-1EA5-41FD-A91B-588171F13877}" srcOrd="0" destOrd="0" presId="urn:microsoft.com/office/officeart/2005/8/layout/hierarchy2"/>
    <dgm:cxn modelId="{39C9EE91-AE63-4DFE-A8B3-D1E7B1C8EE25}" type="presOf" srcId="{AFBA075F-81B0-4F41-A7F9-C168A409C3A6}" destId="{09E9D1FD-0B22-44BF-804F-38C5FF4A3386}" srcOrd="0" destOrd="0" presId="urn:microsoft.com/office/officeart/2005/8/layout/hierarchy2"/>
    <dgm:cxn modelId="{1569C850-9714-4A62-B3EB-CFFC96B9AA7D}" type="presOf" srcId="{21179F87-F211-4F13-B569-4DF382F977E2}" destId="{14857194-9E52-4A15-8E91-4C2022729183}" srcOrd="0" destOrd="0" presId="urn:microsoft.com/office/officeart/2005/8/layout/hierarchy2"/>
    <dgm:cxn modelId="{7044DF90-8E58-4DBF-8EDD-69EABF6A6C5A}" type="presOf" srcId="{21179F87-F211-4F13-B569-4DF382F977E2}" destId="{7F228368-602D-44A7-AAE6-01C7E272DFEF}" srcOrd="1" destOrd="0" presId="urn:microsoft.com/office/officeart/2005/8/layout/hierarchy2"/>
    <dgm:cxn modelId="{01636ABD-DCCF-465C-94BD-943823902FED}" type="presOf" srcId="{3CA4FB3B-4574-430F-A177-60C21AFA8ADE}" destId="{48D45E31-0320-47BA-861D-782189FDECF4}" srcOrd="0" destOrd="0" presId="urn:microsoft.com/office/officeart/2005/8/layout/hierarchy2"/>
    <dgm:cxn modelId="{17894D22-D140-4D05-9DFA-ABD1F919A106}" srcId="{6B7B10DC-28AE-4712-9906-65C3382DA1FF}" destId="{8003B9F0-F653-49F6-B246-D1A394BAB28C}" srcOrd="0" destOrd="0" parTransId="{3CA4FB3B-4574-430F-A177-60C21AFA8ADE}" sibTransId="{9966A604-30C4-49D4-98CA-CAC880B5A0C7}"/>
    <dgm:cxn modelId="{17EAE600-6394-4ADE-A216-93A927EC3895}" type="presOf" srcId="{6B7B10DC-28AE-4712-9906-65C3382DA1FF}" destId="{DF814F17-8525-4209-AE4C-164E9FDA1BC5}" srcOrd="0" destOrd="0" presId="urn:microsoft.com/office/officeart/2005/8/layout/hierarchy2"/>
    <dgm:cxn modelId="{8B471A3A-430F-4201-97C0-A3226CAA688A}" srcId="{AFBA075F-81B0-4F41-A7F9-C168A409C3A6}" destId="{6B7B10DC-28AE-4712-9906-65C3382DA1FF}" srcOrd="0" destOrd="0" parTransId="{21179F87-F211-4F13-B569-4DF382F977E2}" sibTransId="{79D26B4E-64F1-4768-8939-0F71E87EE81B}"/>
    <dgm:cxn modelId="{BF3B3162-7051-4401-9655-3218C9F47362}" type="presOf" srcId="{3CA4FB3B-4574-430F-A177-60C21AFA8ADE}" destId="{72E134D1-8DCD-4F7E-83DE-B958D65FF371}" srcOrd="1" destOrd="0" presId="urn:microsoft.com/office/officeart/2005/8/layout/hierarchy2"/>
    <dgm:cxn modelId="{72EA9A95-F33B-40CF-B9C7-D0252A9321CE}" type="presParOf" srcId="{0E9FCC1A-24E9-4F4C-A2D8-94695D4B18E7}" destId="{AE1C35C1-4E5E-4B45-8754-DAC8994C9D4D}" srcOrd="0" destOrd="0" presId="urn:microsoft.com/office/officeart/2005/8/layout/hierarchy2"/>
    <dgm:cxn modelId="{DFF4435C-4F7D-415E-B3AA-041CA933313D}" type="presParOf" srcId="{AE1C35C1-4E5E-4B45-8754-DAC8994C9D4D}" destId="{09E9D1FD-0B22-44BF-804F-38C5FF4A3386}" srcOrd="0" destOrd="0" presId="urn:microsoft.com/office/officeart/2005/8/layout/hierarchy2"/>
    <dgm:cxn modelId="{44101586-65EF-4E64-A9D9-9059D4B0B0F1}" type="presParOf" srcId="{AE1C35C1-4E5E-4B45-8754-DAC8994C9D4D}" destId="{861B9344-D108-4922-A9C3-FC37DA4BE153}" srcOrd="1" destOrd="0" presId="urn:microsoft.com/office/officeart/2005/8/layout/hierarchy2"/>
    <dgm:cxn modelId="{14D2E96A-FA7D-43CD-AEDC-5B18D3804430}" type="presParOf" srcId="{861B9344-D108-4922-A9C3-FC37DA4BE153}" destId="{14857194-9E52-4A15-8E91-4C2022729183}" srcOrd="0" destOrd="0" presId="urn:microsoft.com/office/officeart/2005/8/layout/hierarchy2"/>
    <dgm:cxn modelId="{DEA701FF-CA2D-43B0-BD1D-81838D057343}" type="presParOf" srcId="{14857194-9E52-4A15-8E91-4C2022729183}" destId="{7F228368-602D-44A7-AAE6-01C7E272DFEF}" srcOrd="0" destOrd="0" presId="urn:microsoft.com/office/officeart/2005/8/layout/hierarchy2"/>
    <dgm:cxn modelId="{ED2D68A7-7344-4E11-A09B-4C53CA5BBE39}" type="presParOf" srcId="{861B9344-D108-4922-A9C3-FC37DA4BE153}" destId="{B3FF989A-7200-40C4-B370-640FD855C144}" srcOrd="1" destOrd="0" presId="urn:microsoft.com/office/officeart/2005/8/layout/hierarchy2"/>
    <dgm:cxn modelId="{6254BDA4-5914-4D81-A53C-F4E228547EAD}" type="presParOf" srcId="{B3FF989A-7200-40C4-B370-640FD855C144}" destId="{DF814F17-8525-4209-AE4C-164E9FDA1BC5}" srcOrd="0" destOrd="0" presId="urn:microsoft.com/office/officeart/2005/8/layout/hierarchy2"/>
    <dgm:cxn modelId="{D85E2851-8847-419A-BBD6-CAF8BB01975D}" type="presParOf" srcId="{B3FF989A-7200-40C4-B370-640FD855C144}" destId="{E678076A-0E6B-4449-89DB-4EF48FE88AE1}" srcOrd="1" destOrd="0" presId="urn:microsoft.com/office/officeart/2005/8/layout/hierarchy2"/>
    <dgm:cxn modelId="{211888E2-715A-470C-9E27-1C8D3DD8A6E4}" type="presParOf" srcId="{E678076A-0E6B-4449-89DB-4EF48FE88AE1}" destId="{48D45E31-0320-47BA-861D-782189FDECF4}" srcOrd="0" destOrd="0" presId="urn:microsoft.com/office/officeart/2005/8/layout/hierarchy2"/>
    <dgm:cxn modelId="{D7A597D7-3156-4C69-A7E8-898D98989FD4}" type="presParOf" srcId="{48D45E31-0320-47BA-861D-782189FDECF4}" destId="{72E134D1-8DCD-4F7E-83DE-B958D65FF371}" srcOrd="0" destOrd="0" presId="urn:microsoft.com/office/officeart/2005/8/layout/hierarchy2"/>
    <dgm:cxn modelId="{7D26B124-271E-4B58-8E76-17B0B5AC89C7}" type="presParOf" srcId="{E678076A-0E6B-4449-89DB-4EF48FE88AE1}" destId="{DA959F16-C937-49BE-B1C7-4216D037497E}" srcOrd="1" destOrd="0" presId="urn:microsoft.com/office/officeart/2005/8/layout/hierarchy2"/>
    <dgm:cxn modelId="{BB12BC71-7B02-4F38-9FF0-2BE63F1B5718}" type="presParOf" srcId="{DA959F16-C937-49BE-B1C7-4216D037497E}" destId="{1D82A5D6-1EA5-41FD-A91B-588171F13877}" srcOrd="0" destOrd="0" presId="urn:microsoft.com/office/officeart/2005/8/layout/hierarchy2"/>
    <dgm:cxn modelId="{7D294B9A-9C49-4FA0-9913-710470246282}" type="presParOf" srcId="{DA959F16-C937-49BE-B1C7-4216D037497E}" destId="{E66BE8D6-A374-4E51-903B-4E4F40EEAED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F14BE8-392B-4190-8B31-D8D922D3A9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FBA075F-81B0-4F41-A7F9-C168A409C3A6}">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Indirect transmission</a:t>
          </a:r>
        </a:p>
      </dgm:t>
    </dgm:pt>
    <dgm:pt modelId="{33F84C2F-D1A7-4177-88F3-A84F8AAC69A2}" type="parTrans" cxnId="{E0E39C25-701A-468C-8C79-C7ABEFADF78A}">
      <dgm:prSet/>
      <dgm:spPr/>
      <dgm:t>
        <a:bodyPr/>
        <a:lstStyle/>
        <a:p>
          <a:endParaRPr lang="en-US"/>
        </a:p>
      </dgm:t>
    </dgm:pt>
    <dgm:pt modelId="{F251FB05-3E5A-48AC-BA54-0AC5A440366D}" type="sibTrans" cxnId="{E0E39C25-701A-468C-8C79-C7ABEFADF78A}">
      <dgm:prSet/>
      <dgm:spPr/>
      <dgm:t>
        <a:bodyPr/>
        <a:lstStyle/>
        <a:p>
          <a:endParaRPr lang="en-US"/>
        </a:p>
      </dgm:t>
    </dgm:pt>
    <dgm:pt modelId="{6B7B10DC-28AE-4712-9906-65C3382DA1FF}">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Soilborne/ waterborne/foodborne and vehicle or fomite </a:t>
          </a:r>
        </a:p>
      </dgm:t>
    </dgm:pt>
    <dgm:pt modelId="{21179F87-F211-4F13-B569-4DF382F977E2}" type="parTrans" cxnId="{8B471A3A-430F-4201-97C0-A3226CAA688A}">
      <dgm:prSet/>
      <dgm:spPr/>
      <dgm:t>
        <a:bodyPr/>
        <a:lstStyle/>
        <a:p>
          <a:endParaRPr lang="en-US"/>
        </a:p>
      </dgm:t>
    </dgm:pt>
    <dgm:pt modelId="{79D26B4E-64F1-4768-8939-0F71E87EE81B}" type="sibTrans" cxnId="{8B471A3A-430F-4201-97C0-A3226CAA688A}">
      <dgm:prSet/>
      <dgm:spPr/>
      <dgm:t>
        <a:bodyPr/>
        <a:lstStyle/>
        <a:p>
          <a:endParaRPr lang="en-US"/>
        </a:p>
      </dgm:t>
    </dgm:pt>
    <dgm:pt modelId="{8003B9F0-F653-49F6-B246-D1A394BAB28C}">
      <dgm:prSet phldrT="[Text]" custT="1"/>
      <dgm:spPr>
        <a:solidFill>
          <a:schemeClr val="bg2">
            <a:lumMod val="20000"/>
            <a:lumOff val="80000"/>
          </a:schemeClr>
        </a:solidFill>
        <a:ln>
          <a:solidFill>
            <a:schemeClr val="accent1"/>
          </a:solidFill>
        </a:ln>
      </dgm:spPr>
      <dgm:t>
        <a:bodyPr/>
        <a:lstStyle/>
        <a:p>
          <a:r>
            <a:rPr lang="en-GB" sz="1800" dirty="0">
              <a:solidFill>
                <a:schemeClr val="accent1"/>
              </a:solidFill>
            </a:rPr>
            <a:t>An inanimate object (fomite) acts as an intermediary between the portal of exit from the reservoir and the portal of entry to the host. For example, car tyres and human shoes can carry pathogens from a contaminated area to an area </a:t>
          </a:r>
          <a:r>
            <a:rPr lang="en-US" sz="1800" dirty="0">
              <a:solidFill>
                <a:schemeClr val="accent1"/>
              </a:solidFill>
            </a:rPr>
            <a:t>containing susceptible hosts.</a:t>
          </a:r>
        </a:p>
        <a:p>
          <a:r>
            <a:rPr lang="en-GB" sz="1800" dirty="0">
              <a:solidFill>
                <a:schemeClr val="accent1"/>
              </a:solidFill>
            </a:rPr>
            <a:t>Pathogens can swim or be carried through water or wet soil from an infected host to a susceptible host.</a:t>
          </a:r>
        </a:p>
        <a:p>
          <a:r>
            <a:rPr lang="en-GB" sz="1800" dirty="0">
              <a:solidFill>
                <a:schemeClr val="accent1"/>
              </a:solidFill>
            </a:rPr>
            <a:t>Contaminated food (note none of the diseases studies are transmitted this way)</a:t>
          </a:r>
          <a:endParaRPr lang="en-US" sz="1800" dirty="0">
            <a:solidFill>
              <a:schemeClr val="accent1"/>
            </a:solidFill>
          </a:endParaRPr>
        </a:p>
        <a:p>
          <a:r>
            <a:rPr lang="en-GB" sz="1800" dirty="0">
              <a:solidFill>
                <a:schemeClr val="accent1"/>
              </a:solidFill>
            </a:rPr>
            <a:t>Crown gall can enter via a wound</a:t>
          </a:r>
          <a:endParaRPr lang="en-US" sz="1800" dirty="0">
            <a:solidFill>
              <a:schemeClr val="accent1"/>
            </a:solidFill>
          </a:endParaRPr>
        </a:p>
        <a:p>
          <a:r>
            <a:rPr lang="en-US" sz="1800" dirty="0" err="1">
              <a:solidFill>
                <a:schemeClr val="accent1"/>
              </a:solidFill>
            </a:rPr>
            <a:t>Chytridiomycosis</a:t>
          </a:r>
          <a:endParaRPr lang="en-US" sz="1800" dirty="0">
            <a:solidFill>
              <a:schemeClr val="accent1"/>
            </a:solidFill>
          </a:endParaRPr>
        </a:p>
        <a:p>
          <a:r>
            <a:rPr lang="en-US" sz="1800" dirty="0">
              <a:solidFill>
                <a:schemeClr val="accent1"/>
              </a:solidFill>
            </a:rPr>
            <a:t>Phytophthora</a:t>
          </a:r>
        </a:p>
      </dgm:t>
    </dgm:pt>
    <dgm:pt modelId="{3CA4FB3B-4574-430F-A177-60C21AFA8ADE}" type="parTrans" cxnId="{17894D22-D140-4D05-9DFA-ABD1F919A106}">
      <dgm:prSet/>
      <dgm:spPr/>
      <dgm:t>
        <a:bodyPr/>
        <a:lstStyle/>
        <a:p>
          <a:endParaRPr lang="en-US"/>
        </a:p>
      </dgm:t>
    </dgm:pt>
    <dgm:pt modelId="{9966A604-30C4-49D4-98CA-CAC880B5A0C7}" type="sibTrans" cxnId="{17894D22-D140-4D05-9DFA-ABD1F919A106}">
      <dgm:prSet/>
      <dgm:spPr/>
      <dgm:t>
        <a:bodyPr/>
        <a:lstStyle/>
        <a:p>
          <a:endParaRPr lang="en-US"/>
        </a:p>
      </dgm:t>
    </dgm:pt>
    <dgm:pt modelId="{0E9FCC1A-24E9-4F4C-A2D8-94695D4B18E7}" type="pres">
      <dgm:prSet presAssocID="{E2F14BE8-392B-4190-8B31-D8D922D3A932}" presName="diagram" presStyleCnt="0">
        <dgm:presLayoutVars>
          <dgm:chPref val="1"/>
          <dgm:dir/>
          <dgm:animOne val="branch"/>
          <dgm:animLvl val="lvl"/>
          <dgm:resizeHandles val="exact"/>
        </dgm:presLayoutVars>
      </dgm:prSet>
      <dgm:spPr/>
      <dgm:t>
        <a:bodyPr/>
        <a:lstStyle/>
        <a:p>
          <a:endParaRPr lang="en-US"/>
        </a:p>
      </dgm:t>
    </dgm:pt>
    <dgm:pt modelId="{AE1C35C1-4E5E-4B45-8754-DAC8994C9D4D}" type="pres">
      <dgm:prSet presAssocID="{AFBA075F-81B0-4F41-A7F9-C168A409C3A6}" presName="root1" presStyleCnt="0"/>
      <dgm:spPr/>
    </dgm:pt>
    <dgm:pt modelId="{09E9D1FD-0B22-44BF-804F-38C5FF4A3386}" type="pres">
      <dgm:prSet presAssocID="{AFBA075F-81B0-4F41-A7F9-C168A409C3A6}" presName="LevelOneTextNode" presStyleLbl="node0" presStyleIdx="0" presStyleCnt="1" custScaleX="81373" custScaleY="67960">
        <dgm:presLayoutVars>
          <dgm:chPref val="3"/>
        </dgm:presLayoutVars>
      </dgm:prSet>
      <dgm:spPr/>
      <dgm:t>
        <a:bodyPr/>
        <a:lstStyle/>
        <a:p>
          <a:endParaRPr lang="en-US"/>
        </a:p>
      </dgm:t>
    </dgm:pt>
    <dgm:pt modelId="{861B9344-D108-4922-A9C3-FC37DA4BE153}" type="pres">
      <dgm:prSet presAssocID="{AFBA075F-81B0-4F41-A7F9-C168A409C3A6}" presName="level2hierChild" presStyleCnt="0"/>
      <dgm:spPr/>
    </dgm:pt>
    <dgm:pt modelId="{14857194-9E52-4A15-8E91-4C2022729183}" type="pres">
      <dgm:prSet presAssocID="{21179F87-F211-4F13-B569-4DF382F977E2}" presName="conn2-1" presStyleLbl="parChTrans1D2" presStyleIdx="0" presStyleCnt="1"/>
      <dgm:spPr/>
      <dgm:t>
        <a:bodyPr/>
        <a:lstStyle/>
        <a:p>
          <a:endParaRPr lang="en-US"/>
        </a:p>
      </dgm:t>
    </dgm:pt>
    <dgm:pt modelId="{7F228368-602D-44A7-AAE6-01C7E272DFEF}" type="pres">
      <dgm:prSet presAssocID="{21179F87-F211-4F13-B569-4DF382F977E2}" presName="connTx" presStyleLbl="parChTrans1D2" presStyleIdx="0" presStyleCnt="1"/>
      <dgm:spPr/>
      <dgm:t>
        <a:bodyPr/>
        <a:lstStyle/>
        <a:p>
          <a:endParaRPr lang="en-US"/>
        </a:p>
      </dgm:t>
    </dgm:pt>
    <dgm:pt modelId="{B3FF989A-7200-40C4-B370-640FD855C144}" type="pres">
      <dgm:prSet presAssocID="{6B7B10DC-28AE-4712-9906-65C3382DA1FF}" presName="root2" presStyleCnt="0"/>
      <dgm:spPr/>
    </dgm:pt>
    <dgm:pt modelId="{DF814F17-8525-4209-AE4C-164E9FDA1BC5}" type="pres">
      <dgm:prSet presAssocID="{6B7B10DC-28AE-4712-9906-65C3382DA1FF}" presName="LevelTwoTextNode" presStyleLbl="node2" presStyleIdx="0" presStyleCnt="1" custScaleX="148344" custScaleY="184004" custLinFactNeighborX="-15465">
        <dgm:presLayoutVars>
          <dgm:chPref val="3"/>
        </dgm:presLayoutVars>
      </dgm:prSet>
      <dgm:spPr/>
      <dgm:t>
        <a:bodyPr/>
        <a:lstStyle/>
        <a:p>
          <a:endParaRPr lang="en-US"/>
        </a:p>
      </dgm:t>
    </dgm:pt>
    <dgm:pt modelId="{E678076A-0E6B-4449-89DB-4EF48FE88AE1}" type="pres">
      <dgm:prSet presAssocID="{6B7B10DC-28AE-4712-9906-65C3382DA1FF}" presName="level3hierChild" presStyleCnt="0"/>
      <dgm:spPr/>
    </dgm:pt>
    <dgm:pt modelId="{48D45E31-0320-47BA-861D-782189FDECF4}" type="pres">
      <dgm:prSet presAssocID="{3CA4FB3B-4574-430F-A177-60C21AFA8ADE}" presName="conn2-1" presStyleLbl="parChTrans1D3" presStyleIdx="0" presStyleCnt="1"/>
      <dgm:spPr/>
      <dgm:t>
        <a:bodyPr/>
        <a:lstStyle/>
        <a:p>
          <a:endParaRPr lang="en-US"/>
        </a:p>
      </dgm:t>
    </dgm:pt>
    <dgm:pt modelId="{72E134D1-8DCD-4F7E-83DE-B958D65FF371}" type="pres">
      <dgm:prSet presAssocID="{3CA4FB3B-4574-430F-A177-60C21AFA8ADE}" presName="connTx" presStyleLbl="parChTrans1D3" presStyleIdx="0" presStyleCnt="1"/>
      <dgm:spPr/>
      <dgm:t>
        <a:bodyPr/>
        <a:lstStyle/>
        <a:p>
          <a:endParaRPr lang="en-US"/>
        </a:p>
      </dgm:t>
    </dgm:pt>
    <dgm:pt modelId="{DA959F16-C937-49BE-B1C7-4216D037497E}" type="pres">
      <dgm:prSet presAssocID="{8003B9F0-F653-49F6-B246-D1A394BAB28C}" presName="root2" presStyleCnt="0"/>
      <dgm:spPr/>
    </dgm:pt>
    <dgm:pt modelId="{1D82A5D6-1EA5-41FD-A91B-588171F13877}" type="pres">
      <dgm:prSet presAssocID="{8003B9F0-F653-49F6-B246-D1A394BAB28C}" presName="LevelTwoTextNode" presStyleLbl="node3" presStyleIdx="0" presStyleCnt="1" custScaleX="303170" custScaleY="510476" custLinFactNeighborX="-33328">
        <dgm:presLayoutVars>
          <dgm:chPref val="3"/>
        </dgm:presLayoutVars>
      </dgm:prSet>
      <dgm:spPr/>
      <dgm:t>
        <a:bodyPr/>
        <a:lstStyle/>
        <a:p>
          <a:endParaRPr lang="en-US"/>
        </a:p>
      </dgm:t>
    </dgm:pt>
    <dgm:pt modelId="{E66BE8D6-A374-4E51-903B-4E4F40EEAEDD}" type="pres">
      <dgm:prSet presAssocID="{8003B9F0-F653-49F6-B246-D1A394BAB28C}" presName="level3hierChild" presStyleCnt="0"/>
      <dgm:spPr/>
    </dgm:pt>
  </dgm:ptLst>
  <dgm:cxnLst>
    <dgm:cxn modelId="{E0E39C25-701A-468C-8C79-C7ABEFADF78A}" srcId="{E2F14BE8-392B-4190-8B31-D8D922D3A932}" destId="{AFBA075F-81B0-4F41-A7F9-C168A409C3A6}" srcOrd="0" destOrd="0" parTransId="{33F84C2F-D1A7-4177-88F3-A84F8AAC69A2}" sibTransId="{F251FB05-3E5A-48AC-BA54-0AC5A440366D}"/>
    <dgm:cxn modelId="{E2A710E6-E8ED-4C10-B6DE-88446466DECD}" type="presOf" srcId="{E2F14BE8-392B-4190-8B31-D8D922D3A932}" destId="{0E9FCC1A-24E9-4F4C-A2D8-94695D4B18E7}" srcOrd="0" destOrd="0" presId="urn:microsoft.com/office/officeart/2005/8/layout/hierarchy2"/>
    <dgm:cxn modelId="{AB14EE5F-3540-4D41-996E-1294E7B9FC5E}" type="presOf" srcId="{8003B9F0-F653-49F6-B246-D1A394BAB28C}" destId="{1D82A5D6-1EA5-41FD-A91B-588171F13877}" srcOrd="0" destOrd="0" presId="urn:microsoft.com/office/officeart/2005/8/layout/hierarchy2"/>
    <dgm:cxn modelId="{39C9EE91-AE63-4DFE-A8B3-D1E7B1C8EE25}" type="presOf" srcId="{AFBA075F-81B0-4F41-A7F9-C168A409C3A6}" destId="{09E9D1FD-0B22-44BF-804F-38C5FF4A3386}" srcOrd="0" destOrd="0" presId="urn:microsoft.com/office/officeart/2005/8/layout/hierarchy2"/>
    <dgm:cxn modelId="{1569C850-9714-4A62-B3EB-CFFC96B9AA7D}" type="presOf" srcId="{21179F87-F211-4F13-B569-4DF382F977E2}" destId="{14857194-9E52-4A15-8E91-4C2022729183}" srcOrd="0" destOrd="0" presId="urn:microsoft.com/office/officeart/2005/8/layout/hierarchy2"/>
    <dgm:cxn modelId="{7044DF90-8E58-4DBF-8EDD-69EABF6A6C5A}" type="presOf" srcId="{21179F87-F211-4F13-B569-4DF382F977E2}" destId="{7F228368-602D-44A7-AAE6-01C7E272DFEF}" srcOrd="1" destOrd="0" presId="urn:microsoft.com/office/officeart/2005/8/layout/hierarchy2"/>
    <dgm:cxn modelId="{01636ABD-DCCF-465C-94BD-943823902FED}" type="presOf" srcId="{3CA4FB3B-4574-430F-A177-60C21AFA8ADE}" destId="{48D45E31-0320-47BA-861D-782189FDECF4}" srcOrd="0" destOrd="0" presId="urn:microsoft.com/office/officeart/2005/8/layout/hierarchy2"/>
    <dgm:cxn modelId="{17894D22-D140-4D05-9DFA-ABD1F919A106}" srcId="{6B7B10DC-28AE-4712-9906-65C3382DA1FF}" destId="{8003B9F0-F653-49F6-B246-D1A394BAB28C}" srcOrd="0" destOrd="0" parTransId="{3CA4FB3B-4574-430F-A177-60C21AFA8ADE}" sibTransId="{9966A604-30C4-49D4-98CA-CAC880B5A0C7}"/>
    <dgm:cxn modelId="{17EAE600-6394-4ADE-A216-93A927EC3895}" type="presOf" srcId="{6B7B10DC-28AE-4712-9906-65C3382DA1FF}" destId="{DF814F17-8525-4209-AE4C-164E9FDA1BC5}" srcOrd="0" destOrd="0" presId="urn:microsoft.com/office/officeart/2005/8/layout/hierarchy2"/>
    <dgm:cxn modelId="{8B471A3A-430F-4201-97C0-A3226CAA688A}" srcId="{AFBA075F-81B0-4F41-A7F9-C168A409C3A6}" destId="{6B7B10DC-28AE-4712-9906-65C3382DA1FF}" srcOrd="0" destOrd="0" parTransId="{21179F87-F211-4F13-B569-4DF382F977E2}" sibTransId="{79D26B4E-64F1-4768-8939-0F71E87EE81B}"/>
    <dgm:cxn modelId="{BF3B3162-7051-4401-9655-3218C9F47362}" type="presOf" srcId="{3CA4FB3B-4574-430F-A177-60C21AFA8ADE}" destId="{72E134D1-8DCD-4F7E-83DE-B958D65FF371}" srcOrd="1" destOrd="0" presId="urn:microsoft.com/office/officeart/2005/8/layout/hierarchy2"/>
    <dgm:cxn modelId="{72EA9A95-F33B-40CF-B9C7-D0252A9321CE}" type="presParOf" srcId="{0E9FCC1A-24E9-4F4C-A2D8-94695D4B18E7}" destId="{AE1C35C1-4E5E-4B45-8754-DAC8994C9D4D}" srcOrd="0" destOrd="0" presId="urn:microsoft.com/office/officeart/2005/8/layout/hierarchy2"/>
    <dgm:cxn modelId="{DFF4435C-4F7D-415E-B3AA-041CA933313D}" type="presParOf" srcId="{AE1C35C1-4E5E-4B45-8754-DAC8994C9D4D}" destId="{09E9D1FD-0B22-44BF-804F-38C5FF4A3386}" srcOrd="0" destOrd="0" presId="urn:microsoft.com/office/officeart/2005/8/layout/hierarchy2"/>
    <dgm:cxn modelId="{44101586-65EF-4E64-A9D9-9059D4B0B0F1}" type="presParOf" srcId="{AE1C35C1-4E5E-4B45-8754-DAC8994C9D4D}" destId="{861B9344-D108-4922-A9C3-FC37DA4BE153}" srcOrd="1" destOrd="0" presId="urn:microsoft.com/office/officeart/2005/8/layout/hierarchy2"/>
    <dgm:cxn modelId="{14D2E96A-FA7D-43CD-AEDC-5B18D3804430}" type="presParOf" srcId="{861B9344-D108-4922-A9C3-FC37DA4BE153}" destId="{14857194-9E52-4A15-8E91-4C2022729183}" srcOrd="0" destOrd="0" presId="urn:microsoft.com/office/officeart/2005/8/layout/hierarchy2"/>
    <dgm:cxn modelId="{DEA701FF-CA2D-43B0-BD1D-81838D057343}" type="presParOf" srcId="{14857194-9E52-4A15-8E91-4C2022729183}" destId="{7F228368-602D-44A7-AAE6-01C7E272DFEF}" srcOrd="0" destOrd="0" presId="urn:microsoft.com/office/officeart/2005/8/layout/hierarchy2"/>
    <dgm:cxn modelId="{ED2D68A7-7344-4E11-A09B-4C53CA5BBE39}" type="presParOf" srcId="{861B9344-D108-4922-A9C3-FC37DA4BE153}" destId="{B3FF989A-7200-40C4-B370-640FD855C144}" srcOrd="1" destOrd="0" presId="urn:microsoft.com/office/officeart/2005/8/layout/hierarchy2"/>
    <dgm:cxn modelId="{6254BDA4-5914-4D81-A53C-F4E228547EAD}" type="presParOf" srcId="{B3FF989A-7200-40C4-B370-640FD855C144}" destId="{DF814F17-8525-4209-AE4C-164E9FDA1BC5}" srcOrd="0" destOrd="0" presId="urn:microsoft.com/office/officeart/2005/8/layout/hierarchy2"/>
    <dgm:cxn modelId="{D85E2851-8847-419A-BBD6-CAF8BB01975D}" type="presParOf" srcId="{B3FF989A-7200-40C4-B370-640FD855C144}" destId="{E678076A-0E6B-4449-89DB-4EF48FE88AE1}" srcOrd="1" destOrd="0" presId="urn:microsoft.com/office/officeart/2005/8/layout/hierarchy2"/>
    <dgm:cxn modelId="{211888E2-715A-470C-9E27-1C8D3DD8A6E4}" type="presParOf" srcId="{E678076A-0E6B-4449-89DB-4EF48FE88AE1}" destId="{48D45E31-0320-47BA-861D-782189FDECF4}" srcOrd="0" destOrd="0" presId="urn:microsoft.com/office/officeart/2005/8/layout/hierarchy2"/>
    <dgm:cxn modelId="{D7A597D7-3156-4C69-A7E8-898D98989FD4}" type="presParOf" srcId="{48D45E31-0320-47BA-861D-782189FDECF4}" destId="{72E134D1-8DCD-4F7E-83DE-B958D65FF371}" srcOrd="0" destOrd="0" presId="urn:microsoft.com/office/officeart/2005/8/layout/hierarchy2"/>
    <dgm:cxn modelId="{7D26B124-271E-4B58-8E76-17B0B5AC89C7}" type="presParOf" srcId="{E678076A-0E6B-4449-89DB-4EF48FE88AE1}" destId="{DA959F16-C937-49BE-B1C7-4216D037497E}" srcOrd="1" destOrd="0" presId="urn:microsoft.com/office/officeart/2005/8/layout/hierarchy2"/>
    <dgm:cxn modelId="{BB12BC71-7B02-4F38-9FF0-2BE63F1B5718}" type="presParOf" srcId="{DA959F16-C937-49BE-B1C7-4216D037497E}" destId="{1D82A5D6-1EA5-41FD-A91B-588171F13877}" srcOrd="0" destOrd="0" presId="urn:microsoft.com/office/officeart/2005/8/layout/hierarchy2"/>
    <dgm:cxn modelId="{7D294B9A-9C49-4FA0-9913-710470246282}" type="presParOf" srcId="{DA959F16-C937-49BE-B1C7-4216D037497E}" destId="{E66BE8D6-A374-4E51-903B-4E4F40EEAED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D2A931-A5E9-454D-B518-5429618EBB9F}" type="doc">
      <dgm:prSet loTypeId="urn:microsoft.com/office/officeart/2005/8/layout/radial1" loCatId="" qsTypeId="urn:microsoft.com/office/officeart/2005/8/quickstyle/simple1" qsCatId="simple" csTypeId="urn:microsoft.com/office/officeart/2005/8/colors/colorful1" csCatId="colorful" phldr="1"/>
      <dgm:spPr/>
      <dgm:t>
        <a:bodyPr/>
        <a:lstStyle/>
        <a:p>
          <a:endParaRPr lang="en-GB"/>
        </a:p>
      </dgm:t>
    </dgm:pt>
    <dgm:pt modelId="{A6C65EFB-8F99-ED43-A640-5246639F3245}">
      <dgm:prSet phldrT="[Text]" custT="1"/>
      <dgm:spPr/>
      <dgm:t>
        <a:bodyPr/>
        <a:lstStyle/>
        <a:p>
          <a:r>
            <a:rPr lang="en-GB" sz="2000" dirty="0"/>
            <a:t>Virus structural features</a:t>
          </a:r>
        </a:p>
      </dgm:t>
    </dgm:pt>
    <dgm:pt modelId="{5BC4A490-D6C0-C74A-917C-4E95C0418944}" type="parTrans" cxnId="{8F16FBB2-5A2E-7140-9C9F-8149ED42463E}">
      <dgm:prSet/>
      <dgm:spPr/>
      <dgm:t>
        <a:bodyPr/>
        <a:lstStyle/>
        <a:p>
          <a:endParaRPr lang="en-GB" sz="2000"/>
        </a:p>
      </dgm:t>
    </dgm:pt>
    <dgm:pt modelId="{ED13B079-B39A-FE4C-B321-B2071EB5DAC9}" type="sibTrans" cxnId="{8F16FBB2-5A2E-7140-9C9F-8149ED42463E}">
      <dgm:prSet/>
      <dgm:spPr/>
      <dgm:t>
        <a:bodyPr/>
        <a:lstStyle/>
        <a:p>
          <a:endParaRPr lang="en-GB" sz="2000"/>
        </a:p>
      </dgm:t>
    </dgm:pt>
    <dgm:pt modelId="{E7A97474-8E16-6640-AFBB-9B86B82CE6F5}">
      <dgm:prSet phldrT="[Text]" custT="1"/>
      <dgm:spPr/>
      <dgm:t>
        <a:bodyPr/>
        <a:lstStyle/>
        <a:p>
          <a:r>
            <a:rPr lang="en-GB" sz="2000" dirty="0"/>
            <a:t>DNA or RNA enclosed within a capsid or protein coat</a:t>
          </a:r>
        </a:p>
      </dgm:t>
    </dgm:pt>
    <dgm:pt modelId="{68E840A1-566F-474F-9AD5-DCCD451FC79D}" type="parTrans" cxnId="{06EB35D6-36C1-4D45-A7B3-0E894C723747}">
      <dgm:prSet custT="1"/>
      <dgm:spPr/>
      <dgm:t>
        <a:bodyPr/>
        <a:lstStyle/>
        <a:p>
          <a:endParaRPr lang="en-GB" sz="2000"/>
        </a:p>
      </dgm:t>
    </dgm:pt>
    <dgm:pt modelId="{63A05CD1-15D7-AA4A-8A5B-AE5C674A1352}" type="sibTrans" cxnId="{06EB35D6-36C1-4D45-A7B3-0E894C723747}">
      <dgm:prSet/>
      <dgm:spPr/>
      <dgm:t>
        <a:bodyPr/>
        <a:lstStyle/>
        <a:p>
          <a:endParaRPr lang="en-GB" sz="2000"/>
        </a:p>
      </dgm:t>
    </dgm:pt>
    <dgm:pt modelId="{A84A93F2-739E-6642-A10D-185F4ABDDA21}">
      <dgm:prSet phldrT="[Text]" custT="1"/>
      <dgm:spPr/>
      <dgm:t>
        <a:bodyPr/>
        <a:lstStyle/>
        <a:p>
          <a:r>
            <a:rPr lang="en-GB" sz="2000" dirty="0"/>
            <a:t>Nucleic acid, either DNA or RNA</a:t>
          </a:r>
        </a:p>
      </dgm:t>
    </dgm:pt>
    <dgm:pt modelId="{ADA61B23-C15E-7143-9335-9181799781B9}" type="parTrans" cxnId="{46BFFD8A-5060-7349-85CB-96885D28E962}">
      <dgm:prSet custT="1"/>
      <dgm:spPr/>
      <dgm:t>
        <a:bodyPr/>
        <a:lstStyle/>
        <a:p>
          <a:endParaRPr lang="en-GB" sz="2000"/>
        </a:p>
      </dgm:t>
    </dgm:pt>
    <dgm:pt modelId="{F8F5C9CB-FB87-704C-9757-B3E71AB93C17}" type="sibTrans" cxnId="{46BFFD8A-5060-7349-85CB-96885D28E962}">
      <dgm:prSet/>
      <dgm:spPr/>
      <dgm:t>
        <a:bodyPr/>
        <a:lstStyle/>
        <a:p>
          <a:endParaRPr lang="en-GB" sz="2000"/>
        </a:p>
      </dgm:t>
    </dgm:pt>
    <dgm:pt modelId="{0F5BBE27-877C-A148-9FC3-A6A609CC6A56}">
      <dgm:prSet phldrT="[Text]" custT="1"/>
      <dgm:spPr/>
      <dgm:t>
        <a:bodyPr/>
        <a:lstStyle/>
        <a:p>
          <a:r>
            <a:rPr lang="en-GB" sz="2000" dirty="0"/>
            <a:t>No organelles, no metabolic machinery, metabolically inert</a:t>
          </a:r>
        </a:p>
      </dgm:t>
    </dgm:pt>
    <dgm:pt modelId="{7211E5B7-51F8-5645-9E4E-63CEF3602495}" type="parTrans" cxnId="{176A9112-B348-274E-9E54-E4E75D96F99B}">
      <dgm:prSet custT="1"/>
      <dgm:spPr/>
      <dgm:t>
        <a:bodyPr/>
        <a:lstStyle/>
        <a:p>
          <a:endParaRPr lang="en-GB" sz="2000"/>
        </a:p>
      </dgm:t>
    </dgm:pt>
    <dgm:pt modelId="{89EE001D-FDED-AE41-ADDF-3F217826D2F4}" type="sibTrans" cxnId="{176A9112-B348-274E-9E54-E4E75D96F99B}">
      <dgm:prSet/>
      <dgm:spPr/>
      <dgm:t>
        <a:bodyPr/>
        <a:lstStyle/>
        <a:p>
          <a:endParaRPr lang="en-GB" sz="2000"/>
        </a:p>
      </dgm:t>
    </dgm:pt>
    <dgm:pt modelId="{937CF754-8661-9549-B7C1-19BABAE2D8ED}">
      <dgm:prSet phldrT="[Text]" custT="1"/>
      <dgm:spPr/>
      <dgm:t>
        <a:bodyPr/>
        <a:lstStyle/>
        <a:p>
          <a:r>
            <a:rPr lang="en-GB" sz="2000" dirty="0"/>
            <a:t>Very small. 30 - 300 nanometres in length</a:t>
          </a:r>
        </a:p>
      </dgm:t>
    </dgm:pt>
    <dgm:pt modelId="{820DF85D-500B-8E42-BB73-F2A4EB80404A}" type="parTrans" cxnId="{2D4C4855-16A6-B446-93AB-822F69C3E2FF}">
      <dgm:prSet custT="1"/>
      <dgm:spPr/>
      <dgm:t>
        <a:bodyPr/>
        <a:lstStyle/>
        <a:p>
          <a:endParaRPr lang="en-GB" sz="2000"/>
        </a:p>
      </dgm:t>
    </dgm:pt>
    <dgm:pt modelId="{42F1E3F8-606C-F94E-A3FF-56804E8A5C6C}" type="sibTrans" cxnId="{2D4C4855-16A6-B446-93AB-822F69C3E2FF}">
      <dgm:prSet/>
      <dgm:spPr/>
      <dgm:t>
        <a:bodyPr/>
        <a:lstStyle/>
        <a:p>
          <a:endParaRPr lang="en-GB" sz="2000"/>
        </a:p>
      </dgm:t>
    </dgm:pt>
    <dgm:pt modelId="{291840DD-D046-4F40-BF7A-220D3727CA2E}">
      <dgm:prSet phldrT="[Text]" custT="1"/>
      <dgm:spPr/>
      <dgm:t>
        <a:bodyPr/>
        <a:lstStyle/>
        <a:p>
          <a:r>
            <a:rPr lang="en-GB" sz="2000" dirty="0"/>
            <a:t>have proteins that can recognise and bind to receptors on host cell</a:t>
          </a:r>
        </a:p>
      </dgm:t>
    </dgm:pt>
    <dgm:pt modelId="{B7CB3C52-8A7B-444E-96A7-D44EE504DF00}" type="parTrans" cxnId="{C089E97F-4E60-E74B-A630-0ADF4D9AB3DC}">
      <dgm:prSet custT="1"/>
      <dgm:spPr/>
      <dgm:t>
        <a:bodyPr/>
        <a:lstStyle/>
        <a:p>
          <a:endParaRPr lang="en-GB" sz="2000"/>
        </a:p>
      </dgm:t>
    </dgm:pt>
    <dgm:pt modelId="{DF6E81ED-477B-0248-8189-233984322EC8}" type="sibTrans" cxnId="{C089E97F-4E60-E74B-A630-0ADF4D9AB3DC}">
      <dgm:prSet/>
      <dgm:spPr/>
      <dgm:t>
        <a:bodyPr/>
        <a:lstStyle/>
        <a:p>
          <a:endParaRPr lang="en-GB" sz="2000"/>
        </a:p>
      </dgm:t>
    </dgm:pt>
    <dgm:pt modelId="{4853B24A-4B92-3A4D-9C92-5E81183A6F1D}" type="pres">
      <dgm:prSet presAssocID="{67D2A931-A5E9-454D-B518-5429618EBB9F}" presName="cycle" presStyleCnt="0">
        <dgm:presLayoutVars>
          <dgm:chMax val="1"/>
          <dgm:dir/>
          <dgm:animLvl val="ctr"/>
          <dgm:resizeHandles val="exact"/>
        </dgm:presLayoutVars>
      </dgm:prSet>
      <dgm:spPr/>
      <dgm:t>
        <a:bodyPr/>
        <a:lstStyle/>
        <a:p>
          <a:endParaRPr lang="en-US"/>
        </a:p>
      </dgm:t>
    </dgm:pt>
    <dgm:pt modelId="{27657C27-795C-D74E-BD6C-407E27EAE798}" type="pres">
      <dgm:prSet presAssocID="{A6C65EFB-8F99-ED43-A640-5246639F3245}" presName="centerShape" presStyleLbl="node0" presStyleIdx="0" presStyleCnt="1"/>
      <dgm:spPr/>
      <dgm:t>
        <a:bodyPr/>
        <a:lstStyle/>
        <a:p>
          <a:endParaRPr lang="en-US"/>
        </a:p>
      </dgm:t>
    </dgm:pt>
    <dgm:pt modelId="{5072AE1D-1CBC-1D48-B726-30457DEBEF13}" type="pres">
      <dgm:prSet presAssocID="{68E840A1-566F-474F-9AD5-DCCD451FC79D}" presName="Name9" presStyleLbl="parChTrans1D2" presStyleIdx="0" presStyleCnt="5"/>
      <dgm:spPr/>
      <dgm:t>
        <a:bodyPr/>
        <a:lstStyle/>
        <a:p>
          <a:endParaRPr lang="en-US"/>
        </a:p>
      </dgm:t>
    </dgm:pt>
    <dgm:pt modelId="{09192754-20EE-1A44-98A1-B9CCF6FAA112}" type="pres">
      <dgm:prSet presAssocID="{68E840A1-566F-474F-9AD5-DCCD451FC79D}" presName="connTx" presStyleLbl="parChTrans1D2" presStyleIdx="0" presStyleCnt="5"/>
      <dgm:spPr/>
      <dgm:t>
        <a:bodyPr/>
        <a:lstStyle/>
        <a:p>
          <a:endParaRPr lang="en-US"/>
        </a:p>
      </dgm:t>
    </dgm:pt>
    <dgm:pt modelId="{0A844BCA-8902-8D43-846E-1340C164D67B}" type="pres">
      <dgm:prSet presAssocID="{E7A97474-8E16-6640-AFBB-9B86B82CE6F5}" presName="node" presStyleLbl="node1" presStyleIdx="0" presStyleCnt="5" custScaleX="120786" custScaleY="122738">
        <dgm:presLayoutVars>
          <dgm:bulletEnabled val="1"/>
        </dgm:presLayoutVars>
      </dgm:prSet>
      <dgm:spPr/>
      <dgm:t>
        <a:bodyPr/>
        <a:lstStyle/>
        <a:p>
          <a:endParaRPr lang="en-US"/>
        </a:p>
      </dgm:t>
    </dgm:pt>
    <dgm:pt modelId="{E55D31A2-5BA2-0A46-BAE1-9FC9BFD06EC7}" type="pres">
      <dgm:prSet presAssocID="{ADA61B23-C15E-7143-9335-9181799781B9}" presName="Name9" presStyleLbl="parChTrans1D2" presStyleIdx="1" presStyleCnt="5"/>
      <dgm:spPr/>
      <dgm:t>
        <a:bodyPr/>
        <a:lstStyle/>
        <a:p>
          <a:endParaRPr lang="en-US"/>
        </a:p>
      </dgm:t>
    </dgm:pt>
    <dgm:pt modelId="{78EABBAB-E2E4-844E-AB5C-1F1363F9E77C}" type="pres">
      <dgm:prSet presAssocID="{ADA61B23-C15E-7143-9335-9181799781B9}" presName="connTx" presStyleLbl="parChTrans1D2" presStyleIdx="1" presStyleCnt="5"/>
      <dgm:spPr/>
      <dgm:t>
        <a:bodyPr/>
        <a:lstStyle/>
        <a:p>
          <a:endParaRPr lang="en-US"/>
        </a:p>
      </dgm:t>
    </dgm:pt>
    <dgm:pt modelId="{DEE12216-FA08-3345-8EB9-69FE8958AD89}" type="pres">
      <dgm:prSet presAssocID="{A84A93F2-739E-6642-A10D-185F4ABDDA21}" presName="node" presStyleLbl="node1" presStyleIdx="1" presStyleCnt="5" custScaleX="121471" custScaleY="121194">
        <dgm:presLayoutVars>
          <dgm:bulletEnabled val="1"/>
        </dgm:presLayoutVars>
      </dgm:prSet>
      <dgm:spPr/>
      <dgm:t>
        <a:bodyPr/>
        <a:lstStyle/>
        <a:p>
          <a:endParaRPr lang="en-US"/>
        </a:p>
      </dgm:t>
    </dgm:pt>
    <dgm:pt modelId="{F67C1D5C-B925-A84B-9E7D-9696C5DB5C87}" type="pres">
      <dgm:prSet presAssocID="{7211E5B7-51F8-5645-9E4E-63CEF3602495}" presName="Name9" presStyleLbl="parChTrans1D2" presStyleIdx="2" presStyleCnt="5"/>
      <dgm:spPr/>
      <dgm:t>
        <a:bodyPr/>
        <a:lstStyle/>
        <a:p>
          <a:endParaRPr lang="en-US"/>
        </a:p>
      </dgm:t>
    </dgm:pt>
    <dgm:pt modelId="{C2965E7E-D13D-1C40-9C2B-B275D8F58CBD}" type="pres">
      <dgm:prSet presAssocID="{7211E5B7-51F8-5645-9E4E-63CEF3602495}" presName="connTx" presStyleLbl="parChTrans1D2" presStyleIdx="2" presStyleCnt="5"/>
      <dgm:spPr/>
      <dgm:t>
        <a:bodyPr/>
        <a:lstStyle/>
        <a:p>
          <a:endParaRPr lang="en-US"/>
        </a:p>
      </dgm:t>
    </dgm:pt>
    <dgm:pt modelId="{0B042CFC-A7DB-F84F-9AD6-7FC5F31D0F38}" type="pres">
      <dgm:prSet presAssocID="{0F5BBE27-877C-A148-9FC3-A6A609CC6A56}" presName="node" presStyleLbl="node1" presStyleIdx="2" presStyleCnt="5" custScaleX="123573" custScaleY="120761">
        <dgm:presLayoutVars>
          <dgm:bulletEnabled val="1"/>
        </dgm:presLayoutVars>
      </dgm:prSet>
      <dgm:spPr/>
      <dgm:t>
        <a:bodyPr/>
        <a:lstStyle/>
        <a:p>
          <a:endParaRPr lang="en-US"/>
        </a:p>
      </dgm:t>
    </dgm:pt>
    <dgm:pt modelId="{7337F1DC-4477-CD4F-AC98-BE6129B96D5F}" type="pres">
      <dgm:prSet presAssocID="{820DF85D-500B-8E42-BB73-F2A4EB80404A}" presName="Name9" presStyleLbl="parChTrans1D2" presStyleIdx="3" presStyleCnt="5"/>
      <dgm:spPr/>
      <dgm:t>
        <a:bodyPr/>
        <a:lstStyle/>
        <a:p>
          <a:endParaRPr lang="en-US"/>
        </a:p>
      </dgm:t>
    </dgm:pt>
    <dgm:pt modelId="{1F9A17B7-4D4F-9049-8E01-BD51F3311107}" type="pres">
      <dgm:prSet presAssocID="{820DF85D-500B-8E42-BB73-F2A4EB80404A}" presName="connTx" presStyleLbl="parChTrans1D2" presStyleIdx="3" presStyleCnt="5"/>
      <dgm:spPr/>
      <dgm:t>
        <a:bodyPr/>
        <a:lstStyle/>
        <a:p>
          <a:endParaRPr lang="en-US"/>
        </a:p>
      </dgm:t>
    </dgm:pt>
    <dgm:pt modelId="{224DF345-650D-DA4A-A6C0-5DC52ED8B7E9}" type="pres">
      <dgm:prSet presAssocID="{937CF754-8661-9549-B7C1-19BABAE2D8ED}" presName="node" presStyleLbl="node1" presStyleIdx="3" presStyleCnt="5" custScaleX="127405" custScaleY="116153">
        <dgm:presLayoutVars>
          <dgm:bulletEnabled val="1"/>
        </dgm:presLayoutVars>
      </dgm:prSet>
      <dgm:spPr/>
      <dgm:t>
        <a:bodyPr/>
        <a:lstStyle/>
        <a:p>
          <a:endParaRPr lang="en-US"/>
        </a:p>
      </dgm:t>
    </dgm:pt>
    <dgm:pt modelId="{1085D657-587D-9943-98CB-8D199AE99364}" type="pres">
      <dgm:prSet presAssocID="{B7CB3C52-8A7B-444E-96A7-D44EE504DF00}" presName="Name9" presStyleLbl="parChTrans1D2" presStyleIdx="4" presStyleCnt="5"/>
      <dgm:spPr/>
      <dgm:t>
        <a:bodyPr/>
        <a:lstStyle/>
        <a:p>
          <a:endParaRPr lang="en-US"/>
        </a:p>
      </dgm:t>
    </dgm:pt>
    <dgm:pt modelId="{8579FE61-1F81-434A-9F5F-205F93828181}" type="pres">
      <dgm:prSet presAssocID="{B7CB3C52-8A7B-444E-96A7-D44EE504DF00}" presName="connTx" presStyleLbl="parChTrans1D2" presStyleIdx="4" presStyleCnt="5"/>
      <dgm:spPr/>
      <dgm:t>
        <a:bodyPr/>
        <a:lstStyle/>
        <a:p>
          <a:endParaRPr lang="en-US"/>
        </a:p>
      </dgm:t>
    </dgm:pt>
    <dgm:pt modelId="{031DD812-CE6C-9E45-8B6C-5D2BD19FD666}" type="pres">
      <dgm:prSet presAssocID="{291840DD-D046-4F40-BF7A-220D3727CA2E}" presName="node" presStyleLbl="node1" presStyleIdx="4" presStyleCnt="5" custScaleX="152140" custScaleY="144183">
        <dgm:presLayoutVars>
          <dgm:bulletEnabled val="1"/>
        </dgm:presLayoutVars>
      </dgm:prSet>
      <dgm:spPr/>
      <dgm:t>
        <a:bodyPr/>
        <a:lstStyle/>
        <a:p>
          <a:endParaRPr lang="en-US"/>
        </a:p>
      </dgm:t>
    </dgm:pt>
  </dgm:ptLst>
  <dgm:cxnLst>
    <dgm:cxn modelId="{CA04C0FE-9345-8742-A6A4-3286BD462848}" type="presOf" srcId="{ADA61B23-C15E-7143-9335-9181799781B9}" destId="{E55D31A2-5BA2-0A46-BAE1-9FC9BFD06EC7}" srcOrd="0" destOrd="0" presId="urn:microsoft.com/office/officeart/2005/8/layout/radial1"/>
    <dgm:cxn modelId="{777906DC-1FC0-D74A-88BA-68E98C95F537}" type="presOf" srcId="{ADA61B23-C15E-7143-9335-9181799781B9}" destId="{78EABBAB-E2E4-844E-AB5C-1F1363F9E77C}" srcOrd="1" destOrd="0" presId="urn:microsoft.com/office/officeart/2005/8/layout/radial1"/>
    <dgm:cxn modelId="{67F46949-CC63-7C48-A852-85C67650521D}" type="presOf" srcId="{B7CB3C52-8A7B-444E-96A7-D44EE504DF00}" destId="{1085D657-587D-9943-98CB-8D199AE99364}" srcOrd="0" destOrd="0" presId="urn:microsoft.com/office/officeart/2005/8/layout/radial1"/>
    <dgm:cxn modelId="{6AA28C8B-E9C7-8040-9D36-28EC96617203}" type="presOf" srcId="{7211E5B7-51F8-5645-9E4E-63CEF3602495}" destId="{C2965E7E-D13D-1C40-9C2B-B275D8F58CBD}" srcOrd="1" destOrd="0" presId="urn:microsoft.com/office/officeart/2005/8/layout/radial1"/>
    <dgm:cxn modelId="{74EDAAAF-96F5-9B48-8A6E-8E462E867186}" type="presOf" srcId="{67D2A931-A5E9-454D-B518-5429618EBB9F}" destId="{4853B24A-4B92-3A4D-9C92-5E81183A6F1D}" srcOrd="0" destOrd="0" presId="urn:microsoft.com/office/officeart/2005/8/layout/radial1"/>
    <dgm:cxn modelId="{8F16FBB2-5A2E-7140-9C9F-8149ED42463E}" srcId="{67D2A931-A5E9-454D-B518-5429618EBB9F}" destId="{A6C65EFB-8F99-ED43-A640-5246639F3245}" srcOrd="0" destOrd="0" parTransId="{5BC4A490-D6C0-C74A-917C-4E95C0418944}" sibTransId="{ED13B079-B39A-FE4C-B321-B2071EB5DAC9}"/>
    <dgm:cxn modelId="{176A9112-B348-274E-9E54-E4E75D96F99B}" srcId="{A6C65EFB-8F99-ED43-A640-5246639F3245}" destId="{0F5BBE27-877C-A148-9FC3-A6A609CC6A56}" srcOrd="2" destOrd="0" parTransId="{7211E5B7-51F8-5645-9E4E-63CEF3602495}" sibTransId="{89EE001D-FDED-AE41-ADDF-3F217826D2F4}"/>
    <dgm:cxn modelId="{91276D58-9D6A-7F4E-904C-698E21B6CAD3}" type="presOf" srcId="{820DF85D-500B-8E42-BB73-F2A4EB80404A}" destId="{1F9A17B7-4D4F-9049-8E01-BD51F3311107}" srcOrd="1" destOrd="0" presId="urn:microsoft.com/office/officeart/2005/8/layout/radial1"/>
    <dgm:cxn modelId="{46BFFD8A-5060-7349-85CB-96885D28E962}" srcId="{A6C65EFB-8F99-ED43-A640-5246639F3245}" destId="{A84A93F2-739E-6642-A10D-185F4ABDDA21}" srcOrd="1" destOrd="0" parTransId="{ADA61B23-C15E-7143-9335-9181799781B9}" sibTransId="{F8F5C9CB-FB87-704C-9757-B3E71AB93C17}"/>
    <dgm:cxn modelId="{F7A82F07-1775-3A4C-833E-CE0D8810A9A3}" type="presOf" srcId="{820DF85D-500B-8E42-BB73-F2A4EB80404A}" destId="{7337F1DC-4477-CD4F-AC98-BE6129B96D5F}" srcOrd="0" destOrd="0" presId="urn:microsoft.com/office/officeart/2005/8/layout/radial1"/>
    <dgm:cxn modelId="{C089E97F-4E60-E74B-A630-0ADF4D9AB3DC}" srcId="{A6C65EFB-8F99-ED43-A640-5246639F3245}" destId="{291840DD-D046-4F40-BF7A-220D3727CA2E}" srcOrd="4" destOrd="0" parTransId="{B7CB3C52-8A7B-444E-96A7-D44EE504DF00}" sibTransId="{DF6E81ED-477B-0248-8189-233984322EC8}"/>
    <dgm:cxn modelId="{105E6ECC-5479-8444-BBC5-40C0D8BA4422}" type="presOf" srcId="{E7A97474-8E16-6640-AFBB-9B86B82CE6F5}" destId="{0A844BCA-8902-8D43-846E-1340C164D67B}" srcOrd="0" destOrd="0" presId="urn:microsoft.com/office/officeart/2005/8/layout/radial1"/>
    <dgm:cxn modelId="{004F5199-7730-6F4F-92B7-7C0BE69341FA}" type="presOf" srcId="{68E840A1-566F-474F-9AD5-DCCD451FC79D}" destId="{5072AE1D-1CBC-1D48-B726-30457DEBEF13}" srcOrd="0" destOrd="0" presId="urn:microsoft.com/office/officeart/2005/8/layout/radial1"/>
    <dgm:cxn modelId="{BD6552A8-2985-7E49-BC7F-D64377811072}" type="presOf" srcId="{7211E5B7-51F8-5645-9E4E-63CEF3602495}" destId="{F67C1D5C-B925-A84B-9E7D-9696C5DB5C87}" srcOrd="0" destOrd="0" presId="urn:microsoft.com/office/officeart/2005/8/layout/radial1"/>
    <dgm:cxn modelId="{A9413392-CE92-CE4F-A42E-A83E1F6AE1C0}" type="presOf" srcId="{68E840A1-566F-474F-9AD5-DCCD451FC79D}" destId="{09192754-20EE-1A44-98A1-B9CCF6FAA112}" srcOrd="1" destOrd="0" presId="urn:microsoft.com/office/officeart/2005/8/layout/radial1"/>
    <dgm:cxn modelId="{2D4C4855-16A6-B446-93AB-822F69C3E2FF}" srcId="{A6C65EFB-8F99-ED43-A640-5246639F3245}" destId="{937CF754-8661-9549-B7C1-19BABAE2D8ED}" srcOrd="3" destOrd="0" parTransId="{820DF85D-500B-8E42-BB73-F2A4EB80404A}" sibTransId="{42F1E3F8-606C-F94E-A3FF-56804E8A5C6C}"/>
    <dgm:cxn modelId="{5E72C0D1-26F4-224F-B8F8-A30752B21E1C}" type="presOf" srcId="{A84A93F2-739E-6642-A10D-185F4ABDDA21}" destId="{DEE12216-FA08-3345-8EB9-69FE8958AD89}" srcOrd="0" destOrd="0" presId="urn:microsoft.com/office/officeart/2005/8/layout/radial1"/>
    <dgm:cxn modelId="{F0A448E7-F118-E547-8206-04B115FD8130}" type="presOf" srcId="{B7CB3C52-8A7B-444E-96A7-D44EE504DF00}" destId="{8579FE61-1F81-434A-9F5F-205F93828181}" srcOrd="1" destOrd="0" presId="urn:microsoft.com/office/officeart/2005/8/layout/radial1"/>
    <dgm:cxn modelId="{712FFD18-0C6E-5B4B-8040-BE2660A56128}" type="presOf" srcId="{A6C65EFB-8F99-ED43-A640-5246639F3245}" destId="{27657C27-795C-D74E-BD6C-407E27EAE798}" srcOrd="0" destOrd="0" presId="urn:microsoft.com/office/officeart/2005/8/layout/radial1"/>
    <dgm:cxn modelId="{517FFD97-9F60-DE49-8C01-CA4F18315D28}" type="presOf" srcId="{937CF754-8661-9549-B7C1-19BABAE2D8ED}" destId="{224DF345-650D-DA4A-A6C0-5DC52ED8B7E9}" srcOrd="0" destOrd="0" presId="urn:microsoft.com/office/officeart/2005/8/layout/radial1"/>
    <dgm:cxn modelId="{7AF12413-62A9-8540-BDDF-353183B588B7}" type="presOf" srcId="{291840DD-D046-4F40-BF7A-220D3727CA2E}" destId="{031DD812-CE6C-9E45-8B6C-5D2BD19FD666}" srcOrd="0" destOrd="0" presId="urn:microsoft.com/office/officeart/2005/8/layout/radial1"/>
    <dgm:cxn modelId="{06EB35D6-36C1-4D45-A7B3-0E894C723747}" srcId="{A6C65EFB-8F99-ED43-A640-5246639F3245}" destId="{E7A97474-8E16-6640-AFBB-9B86B82CE6F5}" srcOrd="0" destOrd="0" parTransId="{68E840A1-566F-474F-9AD5-DCCD451FC79D}" sibTransId="{63A05CD1-15D7-AA4A-8A5B-AE5C674A1352}"/>
    <dgm:cxn modelId="{D7BD29FB-80BB-1542-9FCD-70BAD22762FF}" type="presOf" srcId="{0F5BBE27-877C-A148-9FC3-A6A609CC6A56}" destId="{0B042CFC-A7DB-F84F-9AD6-7FC5F31D0F38}" srcOrd="0" destOrd="0" presId="urn:microsoft.com/office/officeart/2005/8/layout/radial1"/>
    <dgm:cxn modelId="{7E3D1F57-6292-FD4F-ADF4-41E3EDC41E3C}" type="presParOf" srcId="{4853B24A-4B92-3A4D-9C92-5E81183A6F1D}" destId="{27657C27-795C-D74E-BD6C-407E27EAE798}" srcOrd="0" destOrd="0" presId="urn:microsoft.com/office/officeart/2005/8/layout/radial1"/>
    <dgm:cxn modelId="{E28588F8-42C1-EA47-8DF6-787E0D01B109}" type="presParOf" srcId="{4853B24A-4B92-3A4D-9C92-5E81183A6F1D}" destId="{5072AE1D-1CBC-1D48-B726-30457DEBEF13}" srcOrd="1" destOrd="0" presId="urn:microsoft.com/office/officeart/2005/8/layout/radial1"/>
    <dgm:cxn modelId="{4F8C8355-0AEB-1543-9A99-0D7686339234}" type="presParOf" srcId="{5072AE1D-1CBC-1D48-B726-30457DEBEF13}" destId="{09192754-20EE-1A44-98A1-B9CCF6FAA112}" srcOrd="0" destOrd="0" presId="urn:microsoft.com/office/officeart/2005/8/layout/radial1"/>
    <dgm:cxn modelId="{20B913B5-57FF-814F-B7AD-77D94BB6F0BC}" type="presParOf" srcId="{4853B24A-4B92-3A4D-9C92-5E81183A6F1D}" destId="{0A844BCA-8902-8D43-846E-1340C164D67B}" srcOrd="2" destOrd="0" presId="urn:microsoft.com/office/officeart/2005/8/layout/radial1"/>
    <dgm:cxn modelId="{A6D1916D-3AED-694D-BB37-57180B1EBD83}" type="presParOf" srcId="{4853B24A-4B92-3A4D-9C92-5E81183A6F1D}" destId="{E55D31A2-5BA2-0A46-BAE1-9FC9BFD06EC7}" srcOrd="3" destOrd="0" presId="urn:microsoft.com/office/officeart/2005/8/layout/radial1"/>
    <dgm:cxn modelId="{A478FD0D-70D7-6447-B43E-57C95565E803}" type="presParOf" srcId="{E55D31A2-5BA2-0A46-BAE1-9FC9BFD06EC7}" destId="{78EABBAB-E2E4-844E-AB5C-1F1363F9E77C}" srcOrd="0" destOrd="0" presId="urn:microsoft.com/office/officeart/2005/8/layout/radial1"/>
    <dgm:cxn modelId="{323B04C2-C919-D74E-93E1-CF448B83C8C2}" type="presParOf" srcId="{4853B24A-4B92-3A4D-9C92-5E81183A6F1D}" destId="{DEE12216-FA08-3345-8EB9-69FE8958AD89}" srcOrd="4" destOrd="0" presId="urn:microsoft.com/office/officeart/2005/8/layout/radial1"/>
    <dgm:cxn modelId="{F6E6AC03-93A5-8D4E-B614-529102BA275B}" type="presParOf" srcId="{4853B24A-4B92-3A4D-9C92-5E81183A6F1D}" destId="{F67C1D5C-B925-A84B-9E7D-9696C5DB5C87}" srcOrd="5" destOrd="0" presId="urn:microsoft.com/office/officeart/2005/8/layout/radial1"/>
    <dgm:cxn modelId="{5E471566-C4E4-3846-A469-AE1606CB6CB8}" type="presParOf" srcId="{F67C1D5C-B925-A84B-9E7D-9696C5DB5C87}" destId="{C2965E7E-D13D-1C40-9C2B-B275D8F58CBD}" srcOrd="0" destOrd="0" presId="urn:microsoft.com/office/officeart/2005/8/layout/radial1"/>
    <dgm:cxn modelId="{B1E963B7-682D-734A-AE55-C7E90FD53BA0}" type="presParOf" srcId="{4853B24A-4B92-3A4D-9C92-5E81183A6F1D}" destId="{0B042CFC-A7DB-F84F-9AD6-7FC5F31D0F38}" srcOrd="6" destOrd="0" presId="urn:microsoft.com/office/officeart/2005/8/layout/radial1"/>
    <dgm:cxn modelId="{C6BBC651-A074-7B48-BCC5-578527ED44D3}" type="presParOf" srcId="{4853B24A-4B92-3A4D-9C92-5E81183A6F1D}" destId="{7337F1DC-4477-CD4F-AC98-BE6129B96D5F}" srcOrd="7" destOrd="0" presId="urn:microsoft.com/office/officeart/2005/8/layout/radial1"/>
    <dgm:cxn modelId="{7A7170A7-ED3D-A740-B2C2-5E8A64F94593}" type="presParOf" srcId="{7337F1DC-4477-CD4F-AC98-BE6129B96D5F}" destId="{1F9A17B7-4D4F-9049-8E01-BD51F3311107}" srcOrd="0" destOrd="0" presId="urn:microsoft.com/office/officeart/2005/8/layout/radial1"/>
    <dgm:cxn modelId="{A38C43BE-86FE-6647-B59B-816963506D3B}" type="presParOf" srcId="{4853B24A-4B92-3A4D-9C92-5E81183A6F1D}" destId="{224DF345-650D-DA4A-A6C0-5DC52ED8B7E9}" srcOrd="8" destOrd="0" presId="urn:microsoft.com/office/officeart/2005/8/layout/radial1"/>
    <dgm:cxn modelId="{A887881E-51EB-004C-B87A-AA4F2932594C}" type="presParOf" srcId="{4853B24A-4B92-3A4D-9C92-5E81183A6F1D}" destId="{1085D657-587D-9943-98CB-8D199AE99364}" srcOrd="9" destOrd="0" presId="urn:microsoft.com/office/officeart/2005/8/layout/radial1"/>
    <dgm:cxn modelId="{05AAC460-4E50-6045-853A-DC251B85E82F}" type="presParOf" srcId="{1085D657-587D-9943-98CB-8D199AE99364}" destId="{8579FE61-1F81-434A-9F5F-205F93828181}" srcOrd="0" destOrd="0" presId="urn:microsoft.com/office/officeart/2005/8/layout/radial1"/>
    <dgm:cxn modelId="{85942B98-10EF-AA4A-8F69-46E2F4B2E4DB}" type="presParOf" srcId="{4853B24A-4B92-3A4D-9C92-5E81183A6F1D}" destId="{031DD812-CE6C-9E45-8B6C-5D2BD19FD666}"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4BDCD7-ECA5-4855-BF38-D0B60D64EB2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8BD4E12-262E-45B5-8E28-BAFC3599B9AD}">
      <dgm:prSet phldrT="[Text]" custT="1"/>
      <dgm:spPr>
        <a:solidFill>
          <a:schemeClr val="bg2">
            <a:lumMod val="20000"/>
            <a:lumOff val="80000"/>
          </a:schemeClr>
        </a:solidFill>
        <a:ln>
          <a:solidFill>
            <a:schemeClr val="accent1"/>
          </a:solidFill>
        </a:ln>
      </dgm:spPr>
      <dgm:t>
        <a:bodyPr/>
        <a:lstStyle/>
        <a:p>
          <a:r>
            <a:rPr lang="en-US" sz="1600" dirty="0">
              <a:solidFill>
                <a:schemeClr val="accent1"/>
              </a:solidFill>
            </a:rPr>
            <a:t>Infected host reservoir</a:t>
          </a:r>
        </a:p>
      </dgm:t>
    </dgm:pt>
    <dgm:pt modelId="{52C3FE1F-9F9C-439D-B120-EFE9A5837132}" type="parTrans" cxnId="{6675CCE3-07BF-4A3E-A019-1251EBCA8A70}">
      <dgm:prSet/>
      <dgm:spPr/>
      <dgm:t>
        <a:bodyPr/>
        <a:lstStyle/>
        <a:p>
          <a:endParaRPr lang="en-US"/>
        </a:p>
      </dgm:t>
    </dgm:pt>
    <dgm:pt modelId="{3CA33F65-D053-48E8-82F7-520034782400}" type="sibTrans" cxnId="{6675CCE3-07BF-4A3E-A019-1251EBCA8A70}">
      <dgm:prSet/>
      <dgm:spPr/>
      <dgm:t>
        <a:bodyPr/>
        <a:lstStyle/>
        <a:p>
          <a:endParaRPr lang="en-US"/>
        </a:p>
      </dgm:t>
    </dgm:pt>
    <dgm:pt modelId="{8BB699AD-6B4E-4562-913E-E64FEFED88FE}">
      <dgm:prSet phldrT="[Text]" custT="1"/>
      <dgm:spPr>
        <a:solidFill>
          <a:schemeClr val="bg2">
            <a:lumMod val="20000"/>
            <a:lumOff val="80000"/>
          </a:schemeClr>
        </a:solidFill>
        <a:ln>
          <a:solidFill>
            <a:schemeClr val="accent1"/>
          </a:solidFill>
        </a:ln>
      </dgm:spPr>
      <dgm:t>
        <a:bodyPr/>
        <a:lstStyle/>
        <a:p>
          <a:pPr rtl="0"/>
          <a:r>
            <a:rPr lang="en-US" sz="1600" dirty="0">
              <a:solidFill>
                <a:schemeClr val="accent1"/>
              </a:solidFill>
            </a:rPr>
            <a:t>Site for replication of infectious agent</a:t>
          </a:r>
          <a:r>
            <a:rPr lang="en-US" sz="1600" dirty="0">
              <a:solidFill>
                <a:schemeClr val="accent1"/>
              </a:solidFill>
              <a:latin typeface="Arial"/>
            </a:rPr>
            <a:t> – Epithelial cells of the Respiratory System</a:t>
          </a:r>
          <a:endParaRPr lang="en-US" sz="1600" dirty="0">
            <a:solidFill>
              <a:schemeClr val="accent1"/>
            </a:solidFill>
          </a:endParaRPr>
        </a:p>
      </dgm:t>
    </dgm:pt>
    <dgm:pt modelId="{B6090EB3-E59B-4158-A0AA-52CA9AA4B4AA}" type="parTrans" cxnId="{04029B23-9211-40EA-B83C-3F61829D352B}">
      <dgm:prSet/>
      <dgm:spPr/>
      <dgm:t>
        <a:bodyPr/>
        <a:lstStyle/>
        <a:p>
          <a:endParaRPr lang="en-US"/>
        </a:p>
      </dgm:t>
    </dgm:pt>
    <dgm:pt modelId="{516C06E2-2602-400E-956D-44458138DE1F}" type="sibTrans" cxnId="{04029B23-9211-40EA-B83C-3F61829D352B}">
      <dgm:prSet/>
      <dgm:spPr/>
      <dgm:t>
        <a:bodyPr/>
        <a:lstStyle/>
        <a:p>
          <a:endParaRPr lang="en-US"/>
        </a:p>
      </dgm:t>
    </dgm:pt>
    <dgm:pt modelId="{A73263EB-76CE-4A72-9B5A-DACB777B0B7C}">
      <dgm:prSet phldrT="[Text]" custT="1"/>
      <dgm:spPr>
        <a:solidFill>
          <a:schemeClr val="bg2">
            <a:lumMod val="20000"/>
            <a:lumOff val="80000"/>
          </a:schemeClr>
        </a:solidFill>
        <a:ln>
          <a:solidFill>
            <a:schemeClr val="accent1"/>
          </a:solidFill>
        </a:ln>
      </dgm:spPr>
      <dgm:t>
        <a:bodyPr/>
        <a:lstStyle/>
        <a:p>
          <a:r>
            <a:rPr lang="en-US" sz="1600" dirty="0">
              <a:solidFill>
                <a:schemeClr val="accent1"/>
              </a:solidFill>
            </a:rPr>
            <a:t>Portal of exit via cough &amp; sneeze releasing influenza virus in airborne droplets</a:t>
          </a:r>
        </a:p>
      </dgm:t>
    </dgm:pt>
    <dgm:pt modelId="{3EE1CC66-23A2-4FD5-847C-9F1BAE5D0AF8}" type="parTrans" cxnId="{C2FB100A-2CB5-4006-8DCA-849BF8B3292A}">
      <dgm:prSet/>
      <dgm:spPr/>
      <dgm:t>
        <a:bodyPr/>
        <a:lstStyle/>
        <a:p>
          <a:endParaRPr lang="en-US"/>
        </a:p>
      </dgm:t>
    </dgm:pt>
    <dgm:pt modelId="{125DED40-2D7E-44BC-9E68-7B798FE53C43}" type="sibTrans" cxnId="{C2FB100A-2CB5-4006-8DCA-849BF8B3292A}">
      <dgm:prSet/>
      <dgm:spPr/>
      <dgm:t>
        <a:bodyPr/>
        <a:lstStyle/>
        <a:p>
          <a:endParaRPr lang="en-US"/>
        </a:p>
      </dgm:t>
    </dgm:pt>
    <dgm:pt modelId="{905D6123-4916-43AB-92D4-507D8B425AB1}">
      <dgm:prSet phldrT="[Text]" custT="1"/>
      <dgm:spPr>
        <a:solidFill>
          <a:schemeClr val="bg2">
            <a:lumMod val="20000"/>
            <a:lumOff val="80000"/>
          </a:schemeClr>
        </a:solidFill>
        <a:ln>
          <a:solidFill>
            <a:schemeClr val="accent1"/>
          </a:solidFill>
        </a:ln>
      </dgm:spPr>
      <dgm:t>
        <a:bodyPr/>
        <a:lstStyle/>
        <a:p>
          <a:r>
            <a:rPr lang="en-US" sz="1600" dirty="0">
              <a:solidFill>
                <a:schemeClr val="accent1"/>
              </a:solidFill>
            </a:rPr>
            <a:t>Mode of transmission </a:t>
          </a:r>
        </a:p>
        <a:p>
          <a:r>
            <a:rPr lang="en-US" sz="1600" dirty="0">
              <a:solidFill>
                <a:schemeClr val="accent1"/>
              </a:solidFill>
            </a:rPr>
            <a:t>1. Air borne droplets (direct transmission via close contact) </a:t>
          </a:r>
        </a:p>
        <a:p>
          <a:r>
            <a:rPr lang="en-US" sz="1600" dirty="0">
              <a:solidFill>
                <a:schemeClr val="accent1"/>
              </a:solidFill>
            </a:rPr>
            <a:t>2. Direct contact via touch </a:t>
          </a:r>
        </a:p>
        <a:p>
          <a:r>
            <a:rPr lang="en-US" sz="1600" dirty="0">
              <a:solidFill>
                <a:schemeClr val="accent1"/>
              </a:solidFill>
            </a:rPr>
            <a:t>3. indirect contact via fomites &amp; airborne droplets that have become aerosols</a:t>
          </a:r>
        </a:p>
      </dgm:t>
    </dgm:pt>
    <dgm:pt modelId="{40F293A3-6725-4D26-94A5-BCE83BB4C29C}" type="parTrans" cxnId="{1B6FDD05-9A76-46B2-8314-224FEBFB8075}">
      <dgm:prSet/>
      <dgm:spPr/>
      <dgm:t>
        <a:bodyPr/>
        <a:lstStyle/>
        <a:p>
          <a:endParaRPr lang="en-US"/>
        </a:p>
      </dgm:t>
    </dgm:pt>
    <dgm:pt modelId="{FD232EA8-CBD8-4003-8CEA-22F983CCF828}" type="sibTrans" cxnId="{1B6FDD05-9A76-46B2-8314-224FEBFB8075}">
      <dgm:prSet/>
      <dgm:spPr/>
      <dgm:t>
        <a:bodyPr/>
        <a:lstStyle/>
        <a:p>
          <a:endParaRPr lang="en-US"/>
        </a:p>
      </dgm:t>
    </dgm:pt>
    <dgm:pt modelId="{8706A8CF-8818-4387-8F30-E589E7C81819}">
      <dgm:prSet custT="1"/>
      <dgm:spPr>
        <a:solidFill>
          <a:schemeClr val="bg2">
            <a:lumMod val="20000"/>
            <a:lumOff val="80000"/>
          </a:schemeClr>
        </a:solidFill>
        <a:ln>
          <a:solidFill>
            <a:schemeClr val="accent1"/>
          </a:solidFill>
        </a:ln>
      </dgm:spPr>
      <dgm:t>
        <a:bodyPr/>
        <a:lstStyle/>
        <a:p>
          <a:r>
            <a:rPr lang="en-US" sz="1600" dirty="0">
              <a:solidFill>
                <a:schemeClr val="accent1"/>
              </a:solidFill>
            </a:rPr>
            <a:t>Portal of entry via inhaling airborne droplets containing influenza virus</a:t>
          </a:r>
        </a:p>
      </dgm:t>
    </dgm:pt>
    <dgm:pt modelId="{09C5DDC0-25BA-4EB6-AA03-509FF294D841}" type="parTrans" cxnId="{77942190-4BA7-46BA-A8A5-E013F247124F}">
      <dgm:prSet/>
      <dgm:spPr/>
      <dgm:t>
        <a:bodyPr/>
        <a:lstStyle/>
        <a:p>
          <a:endParaRPr lang="en-US"/>
        </a:p>
      </dgm:t>
    </dgm:pt>
    <dgm:pt modelId="{52638B7E-E121-45B4-B7DE-86765A514891}" type="sibTrans" cxnId="{77942190-4BA7-46BA-A8A5-E013F247124F}">
      <dgm:prSet/>
      <dgm:spPr/>
      <dgm:t>
        <a:bodyPr/>
        <a:lstStyle/>
        <a:p>
          <a:endParaRPr lang="en-US"/>
        </a:p>
      </dgm:t>
    </dgm:pt>
    <dgm:pt modelId="{171C8CC9-839F-45EF-B516-B3C3662BDE5C}">
      <dgm:prSet custT="1"/>
      <dgm:spPr>
        <a:solidFill>
          <a:schemeClr val="bg2">
            <a:lumMod val="20000"/>
            <a:lumOff val="80000"/>
          </a:schemeClr>
        </a:solidFill>
        <a:ln>
          <a:solidFill>
            <a:schemeClr val="accent1"/>
          </a:solidFill>
        </a:ln>
      </dgm:spPr>
      <dgm:t>
        <a:bodyPr/>
        <a:lstStyle/>
        <a:p>
          <a:r>
            <a:rPr lang="en-US" sz="1600" dirty="0">
              <a:solidFill>
                <a:schemeClr val="accent1"/>
              </a:solidFill>
            </a:rPr>
            <a:t>Susceptible host</a:t>
          </a:r>
        </a:p>
      </dgm:t>
    </dgm:pt>
    <dgm:pt modelId="{944E4229-9387-41AE-9DA0-6D3CA56F1CC9}" type="parTrans" cxnId="{7DC609F1-8635-490B-97B4-71CDA0893676}">
      <dgm:prSet/>
      <dgm:spPr/>
      <dgm:t>
        <a:bodyPr/>
        <a:lstStyle/>
        <a:p>
          <a:endParaRPr lang="en-US"/>
        </a:p>
      </dgm:t>
    </dgm:pt>
    <dgm:pt modelId="{8588CEA6-237B-4E47-BD90-5A5AE691D6BB}" type="sibTrans" cxnId="{7DC609F1-8635-490B-97B4-71CDA0893676}">
      <dgm:prSet/>
      <dgm:spPr/>
      <dgm:t>
        <a:bodyPr/>
        <a:lstStyle/>
        <a:p>
          <a:endParaRPr lang="en-US"/>
        </a:p>
      </dgm:t>
    </dgm:pt>
    <dgm:pt modelId="{74725EFB-2943-4159-9A31-B3CE04A57C86}" type="pres">
      <dgm:prSet presAssocID="{204BDCD7-ECA5-4855-BF38-D0B60D64EB24}" presName="cycle" presStyleCnt="0">
        <dgm:presLayoutVars>
          <dgm:dir/>
          <dgm:resizeHandles val="exact"/>
        </dgm:presLayoutVars>
      </dgm:prSet>
      <dgm:spPr/>
      <dgm:t>
        <a:bodyPr/>
        <a:lstStyle/>
        <a:p>
          <a:endParaRPr lang="en-US"/>
        </a:p>
      </dgm:t>
    </dgm:pt>
    <dgm:pt modelId="{F4DEFC1C-CAA5-4176-B7AB-FD181FA893C6}" type="pres">
      <dgm:prSet presAssocID="{B8BD4E12-262E-45B5-8E28-BAFC3599B9AD}" presName="node" presStyleLbl="node1" presStyleIdx="0" presStyleCnt="6" custScaleX="138295" custScaleY="95227" custRadScaleRad="91285" custRadScaleInc="-47129">
        <dgm:presLayoutVars>
          <dgm:bulletEnabled val="1"/>
        </dgm:presLayoutVars>
      </dgm:prSet>
      <dgm:spPr/>
      <dgm:t>
        <a:bodyPr/>
        <a:lstStyle/>
        <a:p>
          <a:endParaRPr lang="en-US"/>
        </a:p>
      </dgm:t>
    </dgm:pt>
    <dgm:pt modelId="{23EB9A58-8321-42DD-B183-5D0533AAB501}" type="pres">
      <dgm:prSet presAssocID="{B8BD4E12-262E-45B5-8E28-BAFC3599B9AD}" presName="spNode" presStyleCnt="0"/>
      <dgm:spPr/>
    </dgm:pt>
    <dgm:pt modelId="{E408AEF1-5134-4B0B-B3AC-FF6FD43F4D9A}" type="pres">
      <dgm:prSet presAssocID="{3CA33F65-D053-48E8-82F7-520034782400}" presName="sibTrans" presStyleLbl="sibTrans1D1" presStyleIdx="0" presStyleCnt="6"/>
      <dgm:spPr/>
      <dgm:t>
        <a:bodyPr/>
        <a:lstStyle/>
        <a:p>
          <a:endParaRPr lang="en-US"/>
        </a:p>
      </dgm:t>
    </dgm:pt>
    <dgm:pt modelId="{871DA48B-C3C6-4F0B-84CB-74BC83710DE1}" type="pres">
      <dgm:prSet presAssocID="{8BB699AD-6B4E-4562-913E-E64FEFED88FE}" presName="node" presStyleLbl="node1" presStyleIdx="1" presStyleCnt="6" custScaleX="166822" custScaleY="143716" custRadScaleRad="102606" custRadScaleInc="25522">
        <dgm:presLayoutVars>
          <dgm:bulletEnabled val="1"/>
        </dgm:presLayoutVars>
      </dgm:prSet>
      <dgm:spPr/>
      <dgm:t>
        <a:bodyPr/>
        <a:lstStyle/>
        <a:p>
          <a:endParaRPr lang="en-US"/>
        </a:p>
      </dgm:t>
    </dgm:pt>
    <dgm:pt modelId="{C6C96EB0-9FBD-4613-A2E2-9BF46B0EA135}" type="pres">
      <dgm:prSet presAssocID="{8BB699AD-6B4E-4562-913E-E64FEFED88FE}" presName="spNode" presStyleCnt="0"/>
      <dgm:spPr/>
    </dgm:pt>
    <dgm:pt modelId="{8626800B-CBF3-49DF-935C-6EA1955F6D20}" type="pres">
      <dgm:prSet presAssocID="{516C06E2-2602-400E-956D-44458138DE1F}" presName="sibTrans" presStyleLbl="sibTrans1D1" presStyleIdx="1" presStyleCnt="6"/>
      <dgm:spPr/>
      <dgm:t>
        <a:bodyPr/>
        <a:lstStyle/>
        <a:p>
          <a:endParaRPr lang="en-US"/>
        </a:p>
      </dgm:t>
    </dgm:pt>
    <dgm:pt modelId="{40E5ABA5-8EBB-4904-BF19-BADA06FD9C4B}" type="pres">
      <dgm:prSet presAssocID="{A73263EB-76CE-4A72-9B5A-DACB777B0B7C}" presName="node" presStyleLbl="node1" presStyleIdx="2" presStyleCnt="6" custScaleX="136513" custScaleY="169646" custRadScaleRad="100375" custRadScaleInc="-42853">
        <dgm:presLayoutVars>
          <dgm:bulletEnabled val="1"/>
        </dgm:presLayoutVars>
      </dgm:prSet>
      <dgm:spPr/>
      <dgm:t>
        <a:bodyPr/>
        <a:lstStyle/>
        <a:p>
          <a:endParaRPr lang="en-US"/>
        </a:p>
      </dgm:t>
    </dgm:pt>
    <dgm:pt modelId="{B3A10077-E564-423E-9EFC-6A0BE1CC0ECC}" type="pres">
      <dgm:prSet presAssocID="{A73263EB-76CE-4A72-9B5A-DACB777B0B7C}" presName="spNode" presStyleCnt="0"/>
      <dgm:spPr/>
    </dgm:pt>
    <dgm:pt modelId="{296EDFA6-0584-4608-8E1E-22D5D1AE53B0}" type="pres">
      <dgm:prSet presAssocID="{125DED40-2D7E-44BC-9E68-7B798FE53C43}" presName="sibTrans" presStyleLbl="sibTrans1D1" presStyleIdx="2" presStyleCnt="6"/>
      <dgm:spPr/>
      <dgm:t>
        <a:bodyPr/>
        <a:lstStyle/>
        <a:p>
          <a:endParaRPr lang="en-US"/>
        </a:p>
      </dgm:t>
    </dgm:pt>
    <dgm:pt modelId="{9BE7AAA1-A386-452F-9C19-93D9C488483D}" type="pres">
      <dgm:prSet presAssocID="{905D6123-4916-43AB-92D4-507D8B425AB1}" presName="node" presStyleLbl="node1" presStyleIdx="3" presStyleCnt="6" custScaleX="168498" custScaleY="298213" custRadScaleRad="100166" custRadScaleInc="42791">
        <dgm:presLayoutVars>
          <dgm:bulletEnabled val="1"/>
        </dgm:presLayoutVars>
      </dgm:prSet>
      <dgm:spPr/>
      <dgm:t>
        <a:bodyPr/>
        <a:lstStyle/>
        <a:p>
          <a:endParaRPr lang="en-US"/>
        </a:p>
      </dgm:t>
    </dgm:pt>
    <dgm:pt modelId="{255311C3-6D61-4C58-957D-0934AB8F7B2F}" type="pres">
      <dgm:prSet presAssocID="{905D6123-4916-43AB-92D4-507D8B425AB1}" presName="spNode" presStyleCnt="0"/>
      <dgm:spPr/>
    </dgm:pt>
    <dgm:pt modelId="{95817AFD-F399-4D80-BB2D-2C649A663ED0}" type="pres">
      <dgm:prSet presAssocID="{FD232EA8-CBD8-4003-8CEA-22F983CCF828}" presName="sibTrans" presStyleLbl="sibTrans1D1" presStyleIdx="3" presStyleCnt="6"/>
      <dgm:spPr/>
      <dgm:t>
        <a:bodyPr/>
        <a:lstStyle/>
        <a:p>
          <a:endParaRPr lang="en-US"/>
        </a:p>
      </dgm:t>
    </dgm:pt>
    <dgm:pt modelId="{4C0F0C23-51A3-4860-9E09-6220C3E180E5}" type="pres">
      <dgm:prSet presAssocID="{8706A8CF-8818-4387-8F30-E589E7C81819}" presName="node" presStyleLbl="node1" presStyleIdx="4" presStyleCnt="6" custScaleX="164684" custScaleY="135469" custRadScaleRad="130096" custRadScaleInc="74507">
        <dgm:presLayoutVars>
          <dgm:bulletEnabled val="1"/>
        </dgm:presLayoutVars>
      </dgm:prSet>
      <dgm:spPr/>
      <dgm:t>
        <a:bodyPr/>
        <a:lstStyle/>
        <a:p>
          <a:endParaRPr lang="en-US"/>
        </a:p>
      </dgm:t>
    </dgm:pt>
    <dgm:pt modelId="{724DBEE1-38C3-4441-911A-C6A8B3ECD839}" type="pres">
      <dgm:prSet presAssocID="{8706A8CF-8818-4387-8F30-E589E7C81819}" presName="spNode" presStyleCnt="0"/>
      <dgm:spPr/>
    </dgm:pt>
    <dgm:pt modelId="{15A4069E-65F8-4C6E-BE6F-220CC3D99173}" type="pres">
      <dgm:prSet presAssocID="{52638B7E-E121-45B4-B7DE-86765A514891}" presName="sibTrans" presStyleLbl="sibTrans1D1" presStyleIdx="4" presStyleCnt="6"/>
      <dgm:spPr/>
      <dgm:t>
        <a:bodyPr/>
        <a:lstStyle/>
        <a:p>
          <a:endParaRPr lang="en-US"/>
        </a:p>
      </dgm:t>
    </dgm:pt>
    <dgm:pt modelId="{285D7E37-D9BD-4024-BC72-1BBB5B2DE22E}" type="pres">
      <dgm:prSet presAssocID="{171C8CC9-839F-45EF-B516-B3C3662BDE5C}" presName="node" presStyleLbl="node1" presStyleIdx="5" presStyleCnt="6" custScaleX="158182" custScaleY="105807" custRadScaleRad="116179" custRadScaleInc="-45993">
        <dgm:presLayoutVars>
          <dgm:bulletEnabled val="1"/>
        </dgm:presLayoutVars>
      </dgm:prSet>
      <dgm:spPr/>
      <dgm:t>
        <a:bodyPr/>
        <a:lstStyle/>
        <a:p>
          <a:endParaRPr lang="en-US"/>
        </a:p>
      </dgm:t>
    </dgm:pt>
    <dgm:pt modelId="{9F4323AD-FD5A-4868-9C1F-70D670BE8DC8}" type="pres">
      <dgm:prSet presAssocID="{171C8CC9-839F-45EF-B516-B3C3662BDE5C}" presName="spNode" presStyleCnt="0"/>
      <dgm:spPr/>
    </dgm:pt>
    <dgm:pt modelId="{4D7518C9-DCBA-4D9F-80E7-D62DAFD4C77E}" type="pres">
      <dgm:prSet presAssocID="{8588CEA6-237B-4E47-BD90-5A5AE691D6BB}" presName="sibTrans" presStyleLbl="sibTrans1D1" presStyleIdx="5" presStyleCnt="6"/>
      <dgm:spPr/>
      <dgm:t>
        <a:bodyPr/>
        <a:lstStyle/>
        <a:p>
          <a:endParaRPr lang="en-US"/>
        </a:p>
      </dgm:t>
    </dgm:pt>
  </dgm:ptLst>
  <dgm:cxnLst>
    <dgm:cxn modelId="{CAF208EC-E9EB-4836-8171-041AFF62C69D}" type="presOf" srcId="{8706A8CF-8818-4387-8F30-E589E7C81819}" destId="{4C0F0C23-51A3-4860-9E09-6220C3E180E5}" srcOrd="0" destOrd="0" presId="urn:microsoft.com/office/officeart/2005/8/layout/cycle5"/>
    <dgm:cxn modelId="{04029B23-9211-40EA-B83C-3F61829D352B}" srcId="{204BDCD7-ECA5-4855-BF38-D0B60D64EB24}" destId="{8BB699AD-6B4E-4562-913E-E64FEFED88FE}" srcOrd="1" destOrd="0" parTransId="{B6090EB3-E59B-4158-A0AA-52CA9AA4B4AA}" sibTransId="{516C06E2-2602-400E-956D-44458138DE1F}"/>
    <dgm:cxn modelId="{37CB5714-46AB-4504-ACD5-32783CC1971D}" type="presOf" srcId="{8588CEA6-237B-4E47-BD90-5A5AE691D6BB}" destId="{4D7518C9-DCBA-4D9F-80E7-D62DAFD4C77E}" srcOrd="0" destOrd="0" presId="urn:microsoft.com/office/officeart/2005/8/layout/cycle5"/>
    <dgm:cxn modelId="{1B6FDD05-9A76-46B2-8314-224FEBFB8075}" srcId="{204BDCD7-ECA5-4855-BF38-D0B60D64EB24}" destId="{905D6123-4916-43AB-92D4-507D8B425AB1}" srcOrd="3" destOrd="0" parTransId="{40F293A3-6725-4D26-94A5-BCE83BB4C29C}" sibTransId="{FD232EA8-CBD8-4003-8CEA-22F983CCF828}"/>
    <dgm:cxn modelId="{68C33146-224C-4529-9615-07419BC12458}" type="presOf" srcId="{204BDCD7-ECA5-4855-BF38-D0B60D64EB24}" destId="{74725EFB-2943-4159-9A31-B3CE04A57C86}" srcOrd="0" destOrd="0" presId="urn:microsoft.com/office/officeart/2005/8/layout/cycle5"/>
    <dgm:cxn modelId="{1CDABE86-8975-4C85-A2B4-B517768E7FAA}" type="presOf" srcId="{A73263EB-76CE-4A72-9B5A-DACB777B0B7C}" destId="{40E5ABA5-8EBB-4904-BF19-BADA06FD9C4B}" srcOrd="0" destOrd="0" presId="urn:microsoft.com/office/officeart/2005/8/layout/cycle5"/>
    <dgm:cxn modelId="{7DC609F1-8635-490B-97B4-71CDA0893676}" srcId="{204BDCD7-ECA5-4855-BF38-D0B60D64EB24}" destId="{171C8CC9-839F-45EF-B516-B3C3662BDE5C}" srcOrd="5" destOrd="0" parTransId="{944E4229-9387-41AE-9DA0-6D3CA56F1CC9}" sibTransId="{8588CEA6-237B-4E47-BD90-5A5AE691D6BB}"/>
    <dgm:cxn modelId="{BE129FE9-3C5A-483F-84DF-6549B6C2ABAA}" type="presOf" srcId="{52638B7E-E121-45B4-B7DE-86765A514891}" destId="{15A4069E-65F8-4C6E-BE6F-220CC3D99173}" srcOrd="0" destOrd="0" presId="urn:microsoft.com/office/officeart/2005/8/layout/cycle5"/>
    <dgm:cxn modelId="{8C5DF6E1-17FC-49D8-9745-81E67AFF1B74}" type="presOf" srcId="{125DED40-2D7E-44BC-9E68-7B798FE53C43}" destId="{296EDFA6-0584-4608-8E1E-22D5D1AE53B0}" srcOrd="0" destOrd="0" presId="urn:microsoft.com/office/officeart/2005/8/layout/cycle5"/>
    <dgm:cxn modelId="{77942190-4BA7-46BA-A8A5-E013F247124F}" srcId="{204BDCD7-ECA5-4855-BF38-D0B60D64EB24}" destId="{8706A8CF-8818-4387-8F30-E589E7C81819}" srcOrd="4" destOrd="0" parTransId="{09C5DDC0-25BA-4EB6-AA03-509FF294D841}" sibTransId="{52638B7E-E121-45B4-B7DE-86765A514891}"/>
    <dgm:cxn modelId="{4D66874A-D150-4DCA-81B1-DB8E2703D8BC}" type="presOf" srcId="{905D6123-4916-43AB-92D4-507D8B425AB1}" destId="{9BE7AAA1-A386-452F-9C19-93D9C488483D}" srcOrd="0" destOrd="0" presId="urn:microsoft.com/office/officeart/2005/8/layout/cycle5"/>
    <dgm:cxn modelId="{C79F5652-2338-4B03-8D7A-C880460A0977}" type="presOf" srcId="{171C8CC9-839F-45EF-B516-B3C3662BDE5C}" destId="{285D7E37-D9BD-4024-BC72-1BBB5B2DE22E}" srcOrd="0" destOrd="0" presId="urn:microsoft.com/office/officeart/2005/8/layout/cycle5"/>
    <dgm:cxn modelId="{6675CCE3-07BF-4A3E-A019-1251EBCA8A70}" srcId="{204BDCD7-ECA5-4855-BF38-D0B60D64EB24}" destId="{B8BD4E12-262E-45B5-8E28-BAFC3599B9AD}" srcOrd="0" destOrd="0" parTransId="{52C3FE1F-9F9C-439D-B120-EFE9A5837132}" sibTransId="{3CA33F65-D053-48E8-82F7-520034782400}"/>
    <dgm:cxn modelId="{C2FB100A-2CB5-4006-8DCA-849BF8B3292A}" srcId="{204BDCD7-ECA5-4855-BF38-D0B60D64EB24}" destId="{A73263EB-76CE-4A72-9B5A-DACB777B0B7C}" srcOrd="2" destOrd="0" parTransId="{3EE1CC66-23A2-4FD5-847C-9F1BAE5D0AF8}" sibTransId="{125DED40-2D7E-44BC-9E68-7B798FE53C43}"/>
    <dgm:cxn modelId="{858DA42D-102E-414F-87A9-8C66F9FB3259}" type="presOf" srcId="{B8BD4E12-262E-45B5-8E28-BAFC3599B9AD}" destId="{F4DEFC1C-CAA5-4176-B7AB-FD181FA893C6}" srcOrd="0" destOrd="0" presId="urn:microsoft.com/office/officeart/2005/8/layout/cycle5"/>
    <dgm:cxn modelId="{056DB42B-35C0-4259-9A8C-080F4A96206F}" type="presOf" srcId="{FD232EA8-CBD8-4003-8CEA-22F983CCF828}" destId="{95817AFD-F399-4D80-BB2D-2C649A663ED0}" srcOrd="0" destOrd="0" presId="urn:microsoft.com/office/officeart/2005/8/layout/cycle5"/>
    <dgm:cxn modelId="{9DCFCB36-317C-49C3-93AC-119BCA37EA6C}" type="presOf" srcId="{3CA33F65-D053-48E8-82F7-520034782400}" destId="{E408AEF1-5134-4B0B-B3AC-FF6FD43F4D9A}" srcOrd="0" destOrd="0" presId="urn:microsoft.com/office/officeart/2005/8/layout/cycle5"/>
    <dgm:cxn modelId="{AAF2DD63-1BE7-48A6-AA89-3622CB5879C6}" type="presOf" srcId="{516C06E2-2602-400E-956D-44458138DE1F}" destId="{8626800B-CBF3-49DF-935C-6EA1955F6D20}" srcOrd="0" destOrd="0" presId="urn:microsoft.com/office/officeart/2005/8/layout/cycle5"/>
    <dgm:cxn modelId="{93CFAEDB-B77D-461F-8FEB-2869267E8340}" type="presOf" srcId="{8BB699AD-6B4E-4562-913E-E64FEFED88FE}" destId="{871DA48B-C3C6-4F0B-84CB-74BC83710DE1}" srcOrd="0" destOrd="0" presId="urn:microsoft.com/office/officeart/2005/8/layout/cycle5"/>
    <dgm:cxn modelId="{194840AF-B0F2-4667-BC1B-C70BC39B5618}" type="presParOf" srcId="{74725EFB-2943-4159-9A31-B3CE04A57C86}" destId="{F4DEFC1C-CAA5-4176-B7AB-FD181FA893C6}" srcOrd="0" destOrd="0" presId="urn:microsoft.com/office/officeart/2005/8/layout/cycle5"/>
    <dgm:cxn modelId="{8D4BF16C-996A-4231-AECD-DB7A372B8465}" type="presParOf" srcId="{74725EFB-2943-4159-9A31-B3CE04A57C86}" destId="{23EB9A58-8321-42DD-B183-5D0533AAB501}" srcOrd="1" destOrd="0" presId="urn:microsoft.com/office/officeart/2005/8/layout/cycle5"/>
    <dgm:cxn modelId="{15752394-68DC-4AB0-827C-2FAE9025D215}" type="presParOf" srcId="{74725EFB-2943-4159-9A31-B3CE04A57C86}" destId="{E408AEF1-5134-4B0B-B3AC-FF6FD43F4D9A}" srcOrd="2" destOrd="0" presId="urn:microsoft.com/office/officeart/2005/8/layout/cycle5"/>
    <dgm:cxn modelId="{47B1AE30-E3B2-419F-B9B2-0DDF72B1E966}" type="presParOf" srcId="{74725EFB-2943-4159-9A31-B3CE04A57C86}" destId="{871DA48B-C3C6-4F0B-84CB-74BC83710DE1}" srcOrd="3" destOrd="0" presId="urn:microsoft.com/office/officeart/2005/8/layout/cycle5"/>
    <dgm:cxn modelId="{1613C141-9445-4EBA-83E7-21DF6E28B8CD}" type="presParOf" srcId="{74725EFB-2943-4159-9A31-B3CE04A57C86}" destId="{C6C96EB0-9FBD-4613-A2E2-9BF46B0EA135}" srcOrd="4" destOrd="0" presId="urn:microsoft.com/office/officeart/2005/8/layout/cycle5"/>
    <dgm:cxn modelId="{7E8605D7-9E68-416C-B354-E21178ED8397}" type="presParOf" srcId="{74725EFB-2943-4159-9A31-B3CE04A57C86}" destId="{8626800B-CBF3-49DF-935C-6EA1955F6D20}" srcOrd="5" destOrd="0" presId="urn:microsoft.com/office/officeart/2005/8/layout/cycle5"/>
    <dgm:cxn modelId="{3CE6E8AB-80A4-46FF-A9DC-60DCC5557F60}" type="presParOf" srcId="{74725EFB-2943-4159-9A31-B3CE04A57C86}" destId="{40E5ABA5-8EBB-4904-BF19-BADA06FD9C4B}" srcOrd="6" destOrd="0" presId="urn:microsoft.com/office/officeart/2005/8/layout/cycle5"/>
    <dgm:cxn modelId="{30DA129C-0B1C-47B7-BF83-7B1264C4904B}" type="presParOf" srcId="{74725EFB-2943-4159-9A31-B3CE04A57C86}" destId="{B3A10077-E564-423E-9EFC-6A0BE1CC0ECC}" srcOrd="7" destOrd="0" presId="urn:microsoft.com/office/officeart/2005/8/layout/cycle5"/>
    <dgm:cxn modelId="{A80F6559-153D-42C2-850C-1F0D806F2002}" type="presParOf" srcId="{74725EFB-2943-4159-9A31-B3CE04A57C86}" destId="{296EDFA6-0584-4608-8E1E-22D5D1AE53B0}" srcOrd="8" destOrd="0" presId="urn:microsoft.com/office/officeart/2005/8/layout/cycle5"/>
    <dgm:cxn modelId="{A4E85B54-AA52-4162-8E6F-9C718C1F5191}" type="presParOf" srcId="{74725EFB-2943-4159-9A31-B3CE04A57C86}" destId="{9BE7AAA1-A386-452F-9C19-93D9C488483D}" srcOrd="9" destOrd="0" presId="urn:microsoft.com/office/officeart/2005/8/layout/cycle5"/>
    <dgm:cxn modelId="{DE843DF2-81E4-4711-ADD0-AF864158B7E3}" type="presParOf" srcId="{74725EFB-2943-4159-9A31-B3CE04A57C86}" destId="{255311C3-6D61-4C58-957D-0934AB8F7B2F}" srcOrd="10" destOrd="0" presId="urn:microsoft.com/office/officeart/2005/8/layout/cycle5"/>
    <dgm:cxn modelId="{C49F3C64-DB12-4295-ACFE-2F52832656DD}" type="presParOf" srcId="{74725EFB-2943-4159-9A31-B3CE04A57C86}" destId="{95817AFD-F399-4D80-BB2D-2C649A663ED0}" srcOrd="11" destOrd="0" presId="urn:microsoft.com/office/officeart/2005/8/layout/cycle5"/>
    <dgm:cxn modelId="{9FB2C8D4-08A1-4868-B75D-DDA7783A9365}" type="presParOf" srcId="{74725EFB-2943-4159-9A31-B3CE04A57C86}" destId="{4C0F0C23-51A3-4860-9E09-6220C3E180E5}" srcOrd="12" destOrd="0" presId="urn:microsoft.com/office/officeart/2005/8/layout/cycle5"/>
    <dgm:cxn modelId="{38343945-54C2-42B7-9FF1-F731E3FD4DDA}" type="presParOf" srcId="{74725EFB-2943-4159-9A31-B3CE04A57C86}" destId="{724DBEE1-38C3-4441-911A-C6A8B3ECD839}" srcOrd="13" destOrd="0" presId="urn:microsoft.com/office/officeart/2005/8/layout/cycle5"/>
    <dgm:cxn modelId="{9E981E57-0508-4737-8596-CDF44C9EF259}" type="presParOf" srcId="{74725EFB-2943-4159-9A31-B3CE04A57C86}" destId="{15A4069E-65F8-4C6E-BE6F-220CC3D99173}" srcOrd="14" destOrd="0" presId="urn:microsoft.com/office/officeart/2005/8/layout/cycle5"/>
    <dgm:cxn modelId="{1963E253-B126-4F40-B30B-550DA06DF5CE}" type="presParOf" srcId="{74725EFB-2943-4159-9A31-B3CE04A57C86}" destId="{285D7E37-D9BD-4024-BC72-1BBB5B2DE22E}" srcOrd="15" destOrd="0" presId="urn:microsoft.com/office/officeart/2005/8/layout/cycle5"/>
    <dgm:cxn modelId="{4705E75F-4135-46CD-8E72-ACFE672008F8}" type="presParOf" srcId="{74725EFB-2943-4159-9A31-B3CE04A57C86}" destId="{9F4323AD-FD5A-4868-9C1F-70D670BE8DC8}" srcOrd="16" destOrd="0" presId="urn:microsoft.com/office/officeart/2005/8/layout/cycle5"/>
    <dgm:cxn modelId="{54F8D3CA-DF74-426C-87F8-678A339ECF9B}" type="presParOf" srcId="{74725EFB-2943-4159-9A31-B3CE04A57C86}" destId="{4D7518C9-DCBA-4D9F-80E7-D62DAFD4C77E}"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F14BE8-392B-4190-8B31-D8D922D3A9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FBA075F-81B0-4F41-A7F9-C168A409C3A6}">
      <dgm:prSet phldrT="[Text]" custT="1"/>
      <dgm:spPr>
        <a:solidFill>
          <a:schemeClr val="bg2">
            <a:lumMod val="20000"/>
            <a:lumOff val="80000"/>
          </a:schemeClr>
        </a:solidFill>
        <a:ln>
          <a:solidFill>
            <a:schemeClr val="accent1"/>
          </a:solidFill>
        </a:ln>
      </dgm:spPr>
      <dgm:t>
        <a:bodyPr/>
        <a:lstStyle/>
        <a:p>
          <a:r>
            <a:rPr lang="en-US" sz="2000" dirty="0">
              <a:solidFill>
                <a:schemeClr val="tx1"/>
              </a:solidFill>
            </a:rPr>
            <a:t>Direct transmission</a:t>
          </a:r>
        </a:p>
      </dgm:t>
    </dgm:pt>
    <dgm:pt modelId="{33F84C2F-D1A7-4177-88F3-A84F8AAC69A2}" type="parTrans" cxnId="{E0E39C25-701A-468C-8C79-C7ABEFADF78A}">
      <dgm:prSet/>
      <dgm:spPr/>
      <dgm:t>
        <a:bodyPr/>
        <a:lstStyle/>
        <a:p>
          <a:endParaRPr lang="en-US" sz="2000"/>
        </a:p>
      </dgm:t>
    </dgm:pt>
    <dgm:pt modelId="{F251FB05-3E5A-48AC-BA54-0AC5A440366D}" type="sibTrans" cxnId="{E0E39C25-701A-468C-8C79-C7ABEFADF78A}">
      <dgm:prSet/>
      <dgm:spPr/>
      <dgm:t>
        <a:bodyPr/>
        <a:lstStyle/>
        <a:p>
          <a:endParaRPr lang="en-US" sz="2000"/>
        </a:p>
      </dgm:t>
    </dgm:pt>
    <dgm:pt modelId="{834FC05F-049D-4980-A4A5-A68CA4CC22D6}">
      <dgm:prSet phldrT="[Text]" custT="1"/>
      <dgm:spPr>
        <a:solidFill>
          <a:schemeClr val="bg2">
            <a:lumMod val="20000"/>
            <a:lumOff val="80000"/>
          </a:schemeClr>
        </a:solidFill>
        <a:ln>
          <a:solidFill>
            <a:schemeClr val="accent1"/>
          </a:solidFill>
        </a:ln>
      </dgm:spPr>
      <dgm:t>
        <a:bodyPr/>
        <a:lstStyle/>
        <a:p>
          <a:r>
            <a:rPr lang="en-US" sz="2000" dirty="0">
              <a:solidFill>
                <a:schemeClr val="tx1"/>
              </a:solidFill>
            </a:rPr>
            <a:t>Direct contact</a:t>
          </a:r>
        </a:p>
      </dgm:t>
    </dgm:pt>
    <dgm:pt modelId="{69A060F3-DB2E-477D-BE07-83A5A05768DE}" type="parTrans" cxnId="{AFDEC28B-D498-4A92-A462-D278B3EBB05B}">
      <dgm:prSet custT="1"/>
      <dgm:spPr/>
      <dgm:t>
        <a:bodyPr/>
        <a:lstStyle/>
        <a:p>
          <a:endParaRPr lang="en-US" sz="2000"/>
        </a:p>
      </dgm:t>
    </dgm:pt>
    <dgm:pt modelId="{F30E1DE6-006A-4B67-B2A6-D3C623247B52}" type="sibTrans" cxnId="{AFDEC28B-D498-4A92-A462-D278B3EBB05B}">
      <dgm:prSet/>
      <dgm:spPr/>
      <dgm:t>
        <a:bodyPr/>
        <a:lstStyle/>
        <a:p>
          <a:endParaRPr lang="en-US" sz="2000"/>
        </a:p>
      </dgm:t>
    </dgm:pt>
    <dgm:pt modelId="{49478038-C56D-4800-BFF5-5EE7F49EC3E7}">
      <dgm:prSet phldrT="[Text]" custT="1"/>
      <dgm:spPr>
        <a:solidFill>
          <a:schemeClr val="bg2">
            <a:lumMod val="20000"/>
            <a:lumOff val="80000"/>
          </a:schemeClr>
        </a:solidFill>
        <a:ln>
          <a:solidFill>
            <a:schemeClr val="accent1"/>
          </a:solidFill>
        </a:ln>
      </dgm:spPr>
      <dgm:t>
        <a:bodyPr/>
        <a:lstStyle/>
        <a:p>
          <a:r>
            <a:rPr lang="en-GB" sz="2000" dirty="0">
              <a:solidFill>
                <a:schemeClr val="tx1"/>
              </a:solidFill>
            </a:rPr>
            <a:t>Transmission due to physical touch between an infected host and a susceptible host via body fluids on hands after cough or sneeze</a:t>
          </a:r>
        </a:p>
      </dgm:t>
    </dgm:pt>
    <dgm:pt modelId="{84EFBB15-27EF-41CF-8834-974A7889858F}" type="parTrans" cxnId="{53F5E2F9-F93B-47AE-A178-3F1EA2998842}">
      <dgm:prSet custT="1"/>
      <dgm:spPr/>
      <dgm:t>
        <a:bodyPr/>
        <a:lstStyle/>
        <a:p>
          <a:endParaRPr lang="en-US" sz="2000"/>
        </a:p>
      </dgm:t>
    </dgm:pt>
    <dgm:pt modelId="{25495C1F-11D8-4DB8-85A4-9F722CB73BEC}" type="sibTrans" cxnId="{53F5E2F9-F93B-47AE-A178-3F1EA2998842}">
      <dgm:prSet/>
      <dgm:spPr/>
      <dgm:t>
        <a:bodyPr/>
        <a:lstStyle/>
        <a:p>
          <a:endParaRPr lang="en-US" sz="2000"/>
        </a:p>
      </dgm:t>
    </dgm:pt>
    <dgm:pt modelId="{6B7B10DC-28AE-4712-9906-65C3382DA1FF}">
      <dgm:prSet phldrT="[Text]" custT="1"/>
      <dgm:spPr>
        <a:solidFill>
          <a:schemeClr val="bg2">
            <a:lumMod val="20000"/>
            <a:lumOff val="80000"/>
          </a:schemeClr>
        </a:solidFill>
        <a:ln>
          <a:solidFill>
            <a:schemeClr val="accent1"/>
          </a:solidFill>
        </a:ln>
      </dgm:spPr>
      <dgm:t>
        <a:bodyPr/>
        <a:lstStyle/>
        <a:p>
          <a:r>
            <a:rPr lang="en-US" sz="2000" dirty="0">
              <a:solidFill>
                <a:schemeClr val="tx1"/>
              </a:solidFill>
            </a:rPr>
            <a:t>Close contact</a:t>
          </a:r>
        </a:p>
      </dgm:t>
    </dgm:pt>
    <dgm:pt modelId="{21179F87-F211-4F13-B569-4DF382F977E2}" type="parTrans" cxnId="{8B471A3A-430F-4201-97C0-A3226CAA688A}">
      <dgm:prSet custT="1"/>
      <dgm:spPr/>
      <dgm:t>
        <a:bodyPr/>
        <a:lstStyle/>
        <a:p>
          <a:endParaRPr lang="en-US" sz="2000"/>
        </a:p>
      </dgm:t>
    </dgm:pt>
    <dgm:pt modelId="{79D26B4E-64F1-4768-8939-0F71E87EE81B}" type="sibTrans" cxnId="{8B471A3A-430F-4201-97C0-A3226CAA688A}">
      <dgm:prSet/>
      <dgm:spPr/>
      <dgm:t>
        <a:bodyPr/>
        <a:lstStyle/>
        <a:p>
          <a:endParaRPr lang="en-US" sz="2000"/>
        </a:p>
      </dgm:t>
    </dgm:pt>
    <dgm:pt modelId="{8003B9F0-F653-49F6-B246-D1A394BAB28C}">
      <dgm:prSet phldrT="[Text]" custT="1"/>
      <dgm:spPr>
        <a:solidFill>
          <a:schemeClr val="bg2">
            <a:lumMod val="20000"/>
            <a:lumOff val="80000"/>
          </a:schemeClr>
        </a:solidFill>
        <a:ln>
          <a:solidFill>
            <a:schemeClr val="accent1"/>
          </a:solidFill>
        </a:ln>
      </dgm:spPr>
      <dgm:t>
        <a:bodyPr/>
        <a:lstStyle/>
        <a:p>
          <a:r>
            <a:rPr lang="en-GB" sz="2000" dirty="0">
              <a:solidFill>
                <a:schemeClr val="tx1"/>
              </a:solidFill>
            </a:rPr>
            <a:t>Transmission of pathogen in airborne droplets between an infected host and a susceptible host, such as sneezing/coughing within 1 metre or due</a:t>
          </a:r>
          <a:br>
            <a:rPr lang="en-GB" sz="2000" dirty="0">
              <a:solidFill>
                <a:schemeClr val="tx1"/>
              </a:solidFill>
            </a:rPr>
          </a:br>
          <a:r>
            <a:rPr lang="en-GB" sz="2000" dirty="0">
              <a:solidFill>
                <a:schemeClr val="tx1"/>
              </a:solidFill>
            </a:rPr>
            <a:t>to close proximity</a:t>
          </a:r>
          <a:endParaRPr lang="en-US" sz="2000" dirty="0">
            <a:solidFill>
              <a:schemeClr val="tx1"/>
            </a:solidFill>
          </a:endParaRPr>
        </a:p>
      </dgm:t>
    </dgm:pt>
    <dgm:pt modelId="{3CA4FB3B-4574-430F-A177-60C21AFA8ADE}" type="parTrans" cxnId="{17894D22-D140-4D05-9DFA-ABD1F919A106}">
      <dgm:prSet custT="1"/>
      <dgm:spPr/>
      <dgm:t>
        <a:bodyPr/>
        <a:lstStyle/>
        <a:p>
          <a:endParaRPr lang="en-US" sz="2000"/>
        </a:p>
      </dgm:t>
    </dgm:pt>
    <dgm:pt modelId="{9966A604-30C4-49D4-98CA-CAC880B5A0C7}" type="sibTrans" cxnId="{17894D22-D140-4D05-9DFA-ABD1F919A106}">
      <dgm:prSet/>
      <dgm:spPr/>
      <dgm:t>
        <a:bodyPr/>
        <a:lstStyle/>
        <a:p>
          <a:endParaRPr lang="en-US" sz="2000"/>
        </a:p>
      </dgm:t>
    </dgm:pt>
    <dgm:pt modelId="{0E9FCC1A-24E9-4F4C-A2D8-94695D4B18E7}" type="pres">
      <dgm:prSet presAssocID="{E2F14BE8-392B-4190-8B31-D8D922D3A932}" presName="diagram" presStyleCnt="0">
        <dgm:presLayoutVars>
          <dgm:chPref val="1"/>
          <dgm:dir/>
          <dgm:animOne val="branch"/>
          <dgm:animLvl val="lvl"/>
          <dgm:resizeHandles val="exact"/>
        </dgm:presLayoutVars>
      </dgm:prSet>
      <dgm:spPr/>
      <dgm:t>
        <a:bodyPr/>
        <a:lstStyle/>
        <a:p>
          <a:endParaRPr lang="en-US"/>
        </a:p>
      </dgm:t>
    </dgm:pt>
    <dgm:pt modelId="{AE1C35C1-4E5E-4B45-8754-DAC8994C9D4D}" type="pres">
      <dgm:prSet presAssocID="{AFBA075F-81B0-4F41-A7F9-C168A409C3A6}" presName="root1" presStyleCnt="0"/>
      <dgm:spPr/>
    </dgm:pt>
    <dgm:pt modelId="{09E9D1FD-0B22-44BF-804F-38C5FF4A3386}" type="pres">
      <dgm:prSet presAssocID="{AFBA075F-81B0-4F41-A7F9-C168A409C3A6}" presName="LevelOneTextNode" presStyleLbl="node0" presStyleIdx="0" presStyleCnt="1" custScaleX="81373" custScaleY="67960">
        <dgm:presLayoutVars>
          <dgm:chPref val="3"/>
        </dgm:presLayoutVars>
      </dgm:prSet>
      <dgm:spPr/>
      <dgm:t>
        <a:bodyPr/>
        <a:lstStyle/>
        <a:p>
          <a:endParaRPr lang="en-US"/>
        </a:p>
      </dgm:t>
    </dgm:pt>
    <dgm:pt modelId="{861B9344-D108-4922-A9C3-FC37DA4BE153}" type="pres">
      <dgm:prSet presAssocID="{AFBA075F-81B0-4F41-A7F9-C168A409C3A6}" presName="level2hierChild" presStyleCnt="0"/>
      <dgm:spPr/>
    </dgm:pt>
    <dgm:pt modelId="{1ADF6484-3E6E-4889-97CF-D9BC7A84E18A}" type="pres">
      <dgm:prSet presAssocID="{69A060F3-DB2E-477D-BE07-83A5A05768DE}" presName="conn2-1" presStyleLbl="parChTrans1D2" presStyleIdx="0" presStyleCnt="2"/>
      <dgm:spPr/>
      <dgm:t>
        <a:bodyPr/>
        <a:lstStyle/>
        <a:p>
          <a:endParaRPr lang="en-US"/>
        </a:p>
      </dgm:t>
    </dgm:pt>
    <dgm:pt modelId="{B27CB7BC-9410-445A-92CC-4F1C6066D914}" type="pres">
      <dgm:prSet presAssocID="{69A060F3-DB2E-477D-BE07-83A5A05768DE}" presName="connTx" presStyleLbl="parChTrans1D2" presStyleIdx="0" presStyleCnt="2"/>
      <dgm:spPr/>
      <dgm:t>
        <a:bodyPr/>
        <a:lstStyle/>
        <a:p>
          <a:endParaRPr lang="en-US"/>
        </a:p>
      </dgm:t>
    </dgm:pt>
    <dgm:pt modelId="{05897B97-14B4-4664-AC0B-C80094EF5026}" type="pres">
      <dgm:prSet presAssocID="{834FC05F-049D-4980-A4A5-A68CA4CC22D6}" presName="root2" presStyleCnt="0"/>
      <dgm:spPr/>
    </dgm:pt>
    <dgm:pt modelId="{CC462B86-F164-4F0D-BAF0-64327E94C2EA}" type="pres">
      <dgm:prSet presAssocID="{834FC05F-049D-4980-A4A5-A68CA4CC22D6}" presName="LevelTwoTextNode" presStyleLbl="node2" presStyleIdx="0" presStyleCnt="2" custScaleX="63502" custScaleY="61453">
        <dgm:presLayoutVars>
          <dgm:chPref val="3"/>
        </dgm:presLayoutVars>
      </dgm:prSet>
      <dgm:spPr/>
      <dgm:t>
        <a:bodyPr/>
        <a:lstStyle/>
        <a:p>
          <a:endParaRPr lang="en-US"/>
        </a:p>
      </dgm:t>
    </dgm:pt>
    <dgm:pt modelId="{5533E7D0-AEE0-443F-A696-2136A4B46323}" type="pres">
      <dgm:prSet presAssocID="{834FC05F-049D-4980-A4A5-A68CA4CC22D6}" presName="level3hierChild" presStyleCnt="0"/>
      <dgm:spPr/>
    </dgm:pt>
    <dgm:pt modelId="{B19FD381-C828-40B3-8AF6-206BB11AE71D}" type="pres">
      <dgm:prSet presAssocID="{84EFBB15-27EF-41CF-8834-974A7889858F}" presName="conn2-1" presStyleLbl="parChTrans1D3" presStyleIdx="0" presStyleCnt="2"/>
      <dgm:spPr/>
      <dgm:t>
        <a:bodyPr/>
        <a:lstStyle/>
        <a:p>
          <a:endParaRPr lang="en-US"/>
        </a:p>
      </dgm:t>
    </dgm:pt>
    <dgm:pt modelId="{21A40E38-42DB-4CB6-B232-44A54E4C4517}" type="pres">
      <dgm:prSet presAssocID="{84EFBB15-27EF-41CF-8834-974A7889858F}" presName="connTx" presStyleLbl="parChTrans1D3" presStyleIdx="0" presStyleCnt="2"/>
      <dgm:spPr/>
      <dgm:t>
        <a:bodyPr/>
        <a:lstStyle/>
        <a:p>
          <a:endParaRPr lang="en-US"/>
        </a:p>
      </dgm:t>
    </dgm:pt>
    <dgm:pt modelId="{C3EEF4AE-D64F-42FA-87B7-AA360958D0BB}" type="pres">
      <dgm:prSet presAssocID="{49478038-C56D-4800-BFF5-5EE7F49EC3E7}" presName="root2" presStyleCnt="0"/>
      <dgm:spPr/>
    </dgm:pt>
    <dgm:pt modelId="{15978340-5882-461B-B6E0-EC1A4CB6EF88}" type="pres">
      <dgm:prSet presAssocID="{49478038-C56D-4800-BFF5-5EE7F49EC3E7}" presName="LevelTwoTextNode" presStyleLbl="node3" presStyleIdx="0" presStyleCnt="2" custScaleX="303170" custScaleY="172069" custLinFactNeighborX="-29885" custLinFactNeighborY="2834">
        <dgm:presLayoutVars>
          <dgm:chPref val="3"/>
        </dgm:presLayoutVars>
      </dgm:prSet>
      <dgm:spPr/>
      <dgm:t>
        <a:bodyPr/>
        <a:lstStyle/>
        <a:p>
          <a:endParaRPr lang="en-US"/>
        </a:p>
      </dgm:t>
    </dgm:pt>
    <dgm:pt modelId="{D16CCC19-8F27-4577-9B6B-46EB40917ADF}" type="pres">
      <dgm:prSet presAssocID="{49478038-C56D-4800-BFF5-5EE7F49EC3E7}" presName="level3hierChild" presStyleCnt="0"/>
      <dgm:spPr/>
    </dgm:pt>
    <dgm:pt modelId="{14857194-9E52-4A15-8E91-4C2022729183}" type="pres">
      <dgm:prSet presAssocID="{21179F87-F211-4F13-B569-4DF382F977E2}" presName="conn2-1" presStyleLbl="parChTrans1D2" presStyleIdx="1" presStyleCnt="2"/>
      <dgm:spPr/>
      <dgm:t>
        <a:bodyPr/>
        <a:lstStyle/>
        <a:p>
          <a:endParaRPr lang="en-US"/>
        </a:p>
      </dgm:t>
    </dgm:pt>
    <dgm:pt modelId="{7F228368-602D-44A7-AAE6-01C7E272DFEF}" type="pres">
      <dgm:prSet presAssocID="{21179F87-F211-4F13-B569-4DF382F977E2}" presName="connTx" presStyleLbl="parChTrans1D2" presStyleIdx="1" presStyleCnt="2"/>
      <dgm:spPr/>
      <dgm:t>
        <a:bodyPr/>
        <a:lstStyle/>
        <a:p>
          <a:endParaRPr lang="en-US"/>
        </a:p>
      </dgm:t>
    </dgm:pt>
    <dgm:pt modelId="{B3FF989A-7200-40C4-B370-640FD855C144}" type="pres">
      <dgm:prSet presAssocID="{6B7B10DC-28AE-4712-9906-65C3382DA1FF}" presName="root2" presStyleCnt="0"/>
      <dgm:spPr/>
    </dgm:pt>
    <dgm:pt modelId="{DF814F17-8525-4209-AE4C-164E9FDA1BC5}" type="pres">
      <dgm:prSet presAssocID="{6B7B10DC-28AE-4712-9906-65C3382DA1FF}" presName="LevelTwoTextNode" presStyleLbl="node2" presStyleIdx="1" presStyleCnt="2" custScaleX="63502" custScaleY="61453">
        <dgm:presLayoutVars>
          <dgm:chPref val="3"/>
        </dgm:presLayoutVars>
      </dgm:prSet>
      <dgm:spPr/>
      <dgm:t>
        <a:bodyPr/>
        <a:lstStyle/>
        <a:p>
          <a:endParaRPr lang="en-US"/>
        </a:p>
      </dgm:t>
    </dgm:pt>
    <dgm:pt modelId="{E678076A-0E6B-4449-89DB-4EF48FE88AE1}" type="pres">
      <dgm:prSet presAssocID="{6B7B10DC-28AE-4712-9906-65C3382DA1FF}" presName="level3hierChild" presStyleCnt="0"/>
      <dgm:spPr/>
    </dgm:pt>
    <dgm:pt modelId="{48D45E31-0320-47BA-861D-782189FDECF4}" type="pres">
      <dgm:prSet presAssocID="{3CA4FB3B-4574-430F-A177-60C21AFA8ADE}" presName="conn2-1" presStyleLbl="parChTrans1D3" presStyleIdx="1" presStyleCnt="2"/>
      <dgm:spPr/>
      <dgm:t>
        <a:bodyPr/>
        <a:lstStyle/>
        <a:p>
          <a:endParaRPr lang="en-US"/>
        </a:p>
      </dgm:t>
    </dgm:pt>
    <dgm:pt modelId="{72E134D1-8DCD-4F7E-83DE-B958D65FF371}" type="pres">
      <dgm:prSet presAssocID="{3CA4FB3B-4574-430F-A177-60C21AFA8ADE}" presName="connTx" presStyleLbl="parChTrans1D3" presStyleIdx="1" presStyleCnt="2"/>
      <dgm:spPr/>
      <dgm:t>
        <a:bodyPr/>
        <a:lstStyle/>
        <a:p>
          <a:endParaRPr lang="en-US"/>
        </a:p>
      </dgm:t>
    </dgm:pt>
    <dgm:pt modelId="{DA959F16-C937-49BE-B1C7-4216D037497E}" type="pres">
      <dgm:prSet presAssocID="{8003B9F0-F653-49F6-B246-D1A394BAB28C}" presName="root2" presStyleCnt="0"/>
      <dgm:spPr/>
    </dgm:pt>
    <dgm:pt modelId="{1D82A5D6-1EA5-41FD-A91B-588171F13877}" type="pres">
      <dgm:prSet presAssocID="{8003B9F0-F653-49F6-B246-D1A394BAB28C}" presName="LevelTwoTextNode" presStyleLbl="node3" presStyleIdx="1" presStyleCnt="2" custScaleX="303170" custScaleY="172069" custLinFactNeighborX="-30227">
        <dgm:presLayoutVars>
          <dgm:chPref val="3"/>
        </dgm:presLayoutVars>
      </dgm:prSet>
      <dgm:spPr/>
      <dgm:t>
        <a:bodyPr/>
        <a:lstStyle/>
        <a:p>
          <a:endParaRPr lang="en-US"/>
        </a:p>
      </dgm:t>
    </dgm:pt>
    <dgm:pt modelId="{E66BE8D6-A374-4E51-903B-4E4F40EEAEDD}" type="pres">
      <dgm:prSet presAssocID="{8003B9F0-F653-49F6-B246-D1A394BAB28C}" presName="level3hierChild" presStyleCnt="0"/>
      <dgm:spPr/>
    </dgm:pt>
  </dgm:ptLst>
  <dgm:cxnLst>
    <dgm:cxn modelId="{01636ABD-DCCF-465C-94BD-943823902FED}" type="presOf" srcId="{3CA4FB3B-4574-430F-A177-60C21AFA8ADE}" destId="{48D45E31-0320-47BA-861D-782189FDECF4}" srcOrd="0" destOrd="0" presId="urn:microsoft.com/office/officeart/2005/8/layout/hierarchy2"/>
    <dgm:cxn modelId="{A7ABEAA0-AD8A-4D84-96EA-EC3934E34D44}" type="presOf" srcId="{84EFBB15-27EF-41CF-8834-974A7889858F}" destId="{21A40E38-42DB-4CB6-B232-44A54E4C4517}" srcOrd="1" destOrd="0" presId="urn:microsoft.com/office/officeart/2005/8/layout/hierarchy2"/>
    <dgm:cxn modelId="{0227FF4B-E424-4A55-B56B-9F7B9AFFD3F0}" type="presOf" srcId="{49478038-C56D-4800-BFF5-5EE7F49EC3E7}" destId="{15978340-5882-461B-B6E0-EC1A4CB6EF88}" srcOrd="0" destOrd="0" presId="urn:microsoft.com/office/officeart/2005/8/layout/hierarchy2"/>
    <dgm:cxn modelId="{1569C850-9714-4A62-B3EB-CFFC96B9AA7D}" type="presOf" srcId="{21179F87-F211-4F13-B569-4DF382F977E2}" destId="{14857194-9E52-4A15-8E91-4C2022729183}" srcOrd="0" destOrd="0" presId="urn:microsoft.com/office/officeart/2005/8/layout/hierarchy2"/>
    <dgm:cxn modelId="{6BEF6F6F-ACE9-49BE-8208-74B530AE219B}" type="presOf" srcId="{834FC05F-049D-4980-A4A5-A68CA4CC22D6}" destId="{CC462B86-F164-4F0D-BAF0-64327E94C2EA}" srcOrd="0" destOrd="0" presId="urn:microsoft.com/office/officeart/2005/8/layout/hierarchy2"/>
    <dgm:cxn modelId="{7044DF90-8E58-4DBF-8EDD-69EABF6A6C5A}" type="presOf" srcId="{21179F87-F211-4F13-B569-4DF382F977E2}" destId="{7F228368-602D-44A7-AAE6-01C7E272DFEF}" srcOrd="1" destOrd="0" presId="urn:microsoft.com/office/officeart/2005/8/layout/hierarchy2"/>
    <dgm:cxn modelId="{53F5E2F9-F93B-47AE-A178-3F1EA2998842}" srcId="{834FC05F-049D-4980-A4A5-A68CA4CC22D6}" destId="{49478038-C56D-4800-BFF5-5EE7F49EC3E7}" srcOrd="0" destOrd="0" parTransId="{84EFBB15-27EF-41CF-8834-974A7889858F}" sibTransId="{25495C1F-11D8-4DB8-85A4-9F722CB73BEC}"/>
    <dgm:cxn modelId="{39C9EE91-AE63-4DFE-A8B3-D1E7B1C8EE25}" type="presOf" srcId="{AFBA075F-81B0-4F41-A7F9-C168A409C3A6}" destId="{09E9D1FD-0B22-44BF-804F-38C5FF4A3386}" srcOrd="0" destOrd="0" presId="urn:microsoft.com/office/officeart/2005/8/layout/hierarchy2"/>
    <dgm:cxn modelId="{17EAE600-6394-4ADE-A216-93A927EC3895}" type="presOf" srcId="{6B7B10DC-28AE-4712-9906-65C3382DA1FF}" destId="{DF814F17-8525-4209-AE4C-164E9FDA1BC5}" srcOrd="0" destOrd="0" presId="urn:microsoft.com/office/officeart/2005/8/layout/hierarchy2"/>
    <dgm:cxn modelId="{AB14EE5F-3540-4D41-996E-1294E7B9FC5E}" type="presOf" srcId="{8003B9F0-F653-49F6-B246-D1A394BAB28C}" destId="{1D82A5D6-1EA5-41FD-A91B-588171F13877}" srcOrd="0" destOrd="0" presId="urn:microsoft.com/office/officeart/2005/8/layout/hierarchy2"/>
    <dgm:cxn modelId="{E0E39C25-701A-468C-8C79-C7ABEFADF78A}" srcId="{E2F14BE8-392B-4190-8B31-D8D922D3A932}" destId="{AFBA075F-81B0-4F41-A7F9-C168A409C3A6}" srcOrd="0" destOrd="0" parTransId="{33F84C2F-D1A7-4177-88F3-A84F8AAC69A2}" sibTransId="{F251FB05-3E5A-48AC-BA54-0AC5A440366D}"/>
    <dgm:cxn modelId="{BF3B3162-7051-4401-9655-3218C9F47362}" type="presOf" srcId="{3CA4FB3B-4574-430F-A177-60C21AFA8ADE}" destId="{72E134D1-8DCD-4F7E-83DE-B958D65FF371}" srcOrd="1" destOrd="0" presId="urn:microsoft.com/office/officeart/2005/8/layout/hierarchy2"/>
    <dgm:cxn modelId="{8B471A3A-430F-4201-97C0-A3226CAA688A}" srcId="{AFBA075F-81B0-4F41-A7F9-C168A409C3A6}" destId="{6B7B10DC-28AE-4712-9906-65C3382DA1FF}" srcOrd="1" destOrd="0" parTransId="{21179F87-F211-4F13-B569-4DF382F977E2}" sibTransId="{79D26B4E-64F1-4768-8939-0F71E87EE81B}"/>
    <dgm:cxn modelId="{D768C87D-DFB0-4F47-B87E-B75E5A54046B}" type="presOf" srcId="{84EFBB15-27EF-41CF-8834-974A7889858F}" destId="{B19FD381-C828-40B3-8AF6-206BB11AE71D}" srcOrd="0" destOrd="0" presId="urn:microsoft.com/office/officeart/2005/8/layout/hierarchy2"/>
    <dgm:cxn modelId="{E2A710E6-E8ED-4C10-B6DE-88446466DECD}" type="presOf" srcId="{E2F14BE8-392B-4190-8B31-D8D922D3A932}" destId="{0E9FCC1A-24E9-4F4C-A2D8-94695D4B18E7}" srcOrd="0" destOrd="0" presId="urn:microsoft.com/office/officeart/2005/8/layout/hierarchy2"/>
    <dgm:cxn modelId="{B5CD2074-7DE4-4429-9A14-58CC7A587A20}" type="presOf" srcId="{69A060F3-DB2E-477D-BE07-83A5A05768DE}" destId="{1ADF6484-3E6E-4889-97CF-D9BC7A84E18A}" srcOrd="0" destOrd="0" presId="urn:microsoft.com/office/officeart/2005/8/layout/hierarchy2"/>
    <dgm:cxn modelId="{AFDEC28B-D498-4A92-A462-D278B3EBB05B}" srcId="{AFBA075F-81B0-4F41-A7F9-C168A409C3A6}" destId="{834FC05F-049D-4980-A4A5-A68CA4CC22D6}" srcOrd="0" destOrd="0" parTransId="{69A060F3-DB2E-477D-BE07-83A5A05768DE}" sibTransId="{F30E1DE6-006A-4B67-B2A6-D3C623247B52}"/>
    <dgm:cxn modelId="{9F0B9322-CB57-4BC8-B9A1-41C213940574}" type="presOf" srcId="{69A060F3-DB2E-477D-BE07-83A5A05768DE}" destId="{B27CB7BC-9410-445A-92CC-4F1C6066D914}" srcOrd="1" destOrd="0" presId="urn:microsoft.com/office/officeart/2005/8/layout/hierarchy2"/>
    <dgm:cxn modelId="{17894D22-D140-4D05-9DFA-ABD1F919A106}" srcId="{6B7B10DC-28AE-4712-9906-65C3382DA1FF}" destId="{8003B9F0-F653-49F6-B246-D1A394BAB28C}" srcOrd="0" destOrd="0" parTransId="{3CA4FB3B-4574-430F-A177-60C21AFA8ADE}" sibTransId="{9966A604-30C4-49D4-98CA-CAC880B5A0C7}"/>
    <dgm:cxn modelId="{72EA9A95-F33B-40CF-B9C7-D0252A9321CE}" type="presParOf" srcId="{0E9FCC1A-24E9-4F4C-A2D8-94695D4B18E7}" destId="{AE1C35C1-4E5E-4B45-8754-DAC8994C9D4D}" srcOrd="0" destOrd="0" presId="urn:microsoft.com/office/officeart/2005/8/layout/hierarchy2"/>
    <dgm:cxn modelId="{DFF4435C-4F7D-415E-B3AA-041CA933313D}" type="presParOf" srcId="{AE1C35C1-4E5E-4B45-8754-DAC8994C9D4D}" destId="{09E9D1FD-0B22-44BF-804F-38C5FF4A3386}" srcOrd="0" destOrd="0" presId="urn:microsoft.com/office/officeart/2005/8/layout/hierarchy2"/>
    <dgm:cxn modelId="{44101586-65EF-4E64-A9D9-9059D4B0B0F1}" type="presParOf" srcId="{AE1C35C1-4E5E-4B45-8754-DAC8994C9D4D}" destId="{861B9344-D108-4922-A9C3-FC37DA4BE153}" srcOrd="1" destOrd="0" presId="urn:microsoft.com/office/officeart/2005/8/layout/hierarchy2"/>
    <dgm:cxn modelId="{BF2202AA-B3C7-46B9-87E8-6F3DCB8589D7}" type="presParOf" srcId="{861B9344-D108-4922-A9C3-FC37DA4BE153}" destId="{1ADF6484-3E6E-4889-97CF-D9BC7A84E18A}" srcOrd="0" destOrd="0" presId="urn:microsoft.com/office/officeart/2005/8/layout/hierarchy2"/>
    <dgm:cxn modelId="{63688475-002A-46A4-BEA8-1009CF1AC219}" type="presParOf" srcId="{1ADF6484-3E6E-4889-97CF-D9BC7A84E18A}" destId="{B27CB7BC-9410-445A-92CC-4F1C6066D914}" srcOrd="0" destOrd="0" presId="urn:microsoft.com/office/officeart/2005/8/layout/hierarchy2"/>
    <dgm:cxn modelId="{02F96774-C1E4-495E-8C8E-4199933622AB}" type="presParOf" srcId="{861B9344-D108-4922-A9C3-FC37DA4BE153}" destId="{05897B97-14B4-4664-AC0B-C80094EF5026}" srcOrd="1" destOrd="0" presId="urn:microsoft.com/office/officeart/2005/8/layout/hierarchy2"/>
    <dgm:cxn modelId="{FC6E0D7C-4C1D-49AF-8EE4-46BDB423A899}" type="presParOf" srcId="{05897B97-14B4-4664-AC0B-C80094EF5026}" destId="{CC462B86-F164-4F0D-BAF0-64327E94C2EA}" srcOrd="0" destOrd="0" presId="urn:microsoft.com/office/officeart/2005/8/layout/hierarchy2"/>
    <dgm:cxn modelId="{D8AC9DB8-49F9-4C71-8991-1612D1BAE851}" type="presParOf" srcId="{05897B97-14B4-4664-AC0B-C80094EF5026}" destId="{5533E7D0-AEE0-443F-A696-2136A4B46323}" srcOrd="1" destOrd="0" presId="urn:microsoft.com/office/officeart/2005/8/layout/hierarchy2"/>
    <dgm:cxn modelId="{47328D3C-88E7-425E-9623-A384F455CC0A}" type="presParOf" srcId="{5533E7D0-AEE0-443F-A696-2136A4B46323}" destId="{B19FD381-C828-40B3-8AF6-206BB11AE71D}" srcOrd="0" destOrd="0" presId="urn:microsoft.com/office/officeart/2005/8/layout/hierarchy2"/>
    <dgm:cxn modelId="{853B19C3-B446-4E0F-A06D-0FD1EA59DE38}" type="presParOf" srcId="{B19FD381-C828-40B3-8AF6-206BB11AE71D}" destId="{21A40E38-42DB-4CB6-B232-44A54E4C4517}" srcOrd="0" destOrd="0" presId="urn:microsoft.com/office/officeart/2005/8/layout/hierarchy2"/>
    <dgm:cxn modelId="{14DF8340-FF2B-4765-AE2D-F895C2434FD8}" type="presParOf" srcId="{5533E7D0-AEE0-443F-A696-2136A4B46323}" destId="{C3EEF4AE-D64F-42FA-87B7-AA360958D0BB}" srcOrd="1" destOrd="0" presId="urn:microsoft.com/office/officeart/2005/8/layout/hierarchy2"/>
    <dgm:cxn modelId="{785BCA1D-1CB0-49CC-A058-C7EA56C27459}" type="presParOf" srcId="{C3EEF4AE-D64F-42FA-87B7-AA360958D0BB}" destId="{15978340-5882-461B-B6E0-EC1A4CB6EF88}" srcOrd="0" destOrd="0" presId="urn:microsoft.com/office/officeart/2005/8/layout/hierarchy2"/>
    <dgm:cxn modelId="{AEF817C4-F03F-4827-8DBC-5134626E2992}" type="presParOf" srcId="{C3EEF4AE-D64F-42FA-87B7-AA360958D0BB}" destId="{D16CCC19-8F27-4577-9B6B-46EB40917ADF}" srcOrd="1" destOrd="0" presId="urn:microsoft.com/office/officeart/2005/8/layout/hierarchy2"/>
    <dgm:cxn modelId="{14D2E96A-FA7D-43CD-AEDC-5B18D3804430}" type="presParOf" srcId="{861B9344-D108-4922-A9C3-FC37DA4BE153}" destId="{14857194-9E52-4A15-8E91-4C2022729183}" srcOrd="2" destOrd="0" presId="urn:microsoft.com/office/officeart/2005/8/layout/hierarchy2"/>
    <dgm:cxn modelId="{DEA701FF-CA2D-43B0-BD1D-81838D057343}" type="presParOf" srcId="{14857194-9E52-4A15-8E91-4C2022729183}" destId="{7F228368-602D-44A7-AAE6-01C7E272DFEF}" srcOrd="0" destOrd="0" presId="urn:microsoft.com/office/officeart/2005/8/layout/hierarchy2"/>
    <dgm:cxn modelId="{ED2D68A7-7344-4E11-A09B-4C53CA5BBE39}" type="presParOf" srcId="{861B9344-D108-4922-A9C3-FC37DA4BE153}" destId="{B3FF989A-7200-40C4-B370-640FD855C144}" srcOrd="3" destOrd="0" presId="urn:microsoft.com/office/officeart/2005/8/layout/hierarchy2"/>
    <dgm:cxn modelId="{6254BDA4-5914-4D81-A53C-F4E228547EAD}" type="presParOf" srcId="{B3FF989A-7200-40C4-B370-640FD855C144}" destId="{DF814F17-8525-4209-AE4C-164E9FDA1BC5}" srcOrd="0" destOrd="0" presId="urn:microsoft.com/office/officeart/2005/8/layout/hierarchy2"/>
    <dgm:cxn modelId="{D85E2851-8847-419A-BBD6-CAF8BB01975D}" type="presParOf" srcId="{B3FF989A-7200-40C4-B370-640FD855C144}" destId="{E678076A-0E6B-4449-89DB-4EF48FE88AE1}" srcOrd="1" destOrd="0" presId="urn:microsoft.com/office/officeart/2005/8/layout/hierarchy2"/>
    <dgm:cxn modelId="{211888E2-715A-470C-9E27-1C8D3DD8A6E4}" type="presParOf" srcId="{E678076A-0E6B-4449-89DB-4EF48FE88AE1}" destId="{48D45E31-0320-47BA-861D-782189FDECF4}" srcOrd="0" destOrd="0" presId="urn:microsoft.com/office/officeart/2005/8/layout/hierarchy2"/>
    <dgm:cxn modelId="{D7A597D7-3156-4C69-A7E8-898D98989FD4}" type="presParOf" srcId="{48D45E31-0320-47BA-861D-782189FDECF4}" destId="{72E134D1-8DCD-4F7E-83DE-B958D65FF371}" srcOrd="0" destOrd="0" presId="urn:microsoft.com/office/officeart/2005/8/layout/hierarchy2"/>
    <dgm:cxn modelId="{7D26B124-271E-4B58-8E76-17B0B5AC89C7}" type="presParOf" srcId="{E678076A-0E6B-4449-89DB-4EF48FE88AE1}" destId="{DA959F16-C937-49BE-B1C7-4216D037497E}" srcOrd="1" destOrd="0" presId="urn:microsoft.com/office/officeart/2005/8/layout/hierarchy2"/>
    <dgm:cxn modelId="{BB12BC71-7B02-4F38-9FF0-2BE63F1B5718}" type="presParOf" srcId="{DA959F16-C937-49BE-B1C7-4216D037497E}" destId="{1D82A5D6-1EA5-41FD-A91B-588171F13877}" srcOrd="0" destOrd="0" presId="urn:microsoft.com/office/officeart/2005/8/layout/hierarchy2"/>
    <dgm:cxn modelId="{7D294B9A-9C49-4FA0-9913-710470246282}" type="presParOf" srcId="{DA959F16-C937-49BE-B1C7-4216D037497E}" destId="{E66BE8D6-A374-4E51-903B-4E4F40EEAED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F14BE8-392B-4190-8B31-D8D922D3A9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FBA075F-81B0-4F41-A7F9-C168A409C3A6}">
      <dgm:prSet phldrT="[Text]" custT="1"/>
      <dgm:spPr>
        <a:solidFill>
          <a:schemeClr val="bg2">
            <a:lumMod val="20000"/>
            <a:lumOff val="80000"/>
          </a:schemeClr>
        </a:solidFill>
        <a:ln>
          <a:solidFill>
            <a:schemeClr val="accent1"/>
          </a:solidFill>
        </a:ln>
      </dgm:spPr>
      <dgm:t>
        <a:bodyPr/>
        <a:lstStyle/>
        <a:p>
          <a:r>
            <a:rPr lang="en-US" sz="2000" dirty="0">
              <a:solidFill>
                <a:schemeClr val="accent1"/>
              </a:solidFill>
            </a:rPr>
            <a:t>Indirect transmission</a:t>
          </a:r>
        </a:p>
      </dgm:t>
    </dgm:pt>
    <dgm:pt modelId="{33F84C2F-D1A7-4177-88F3-A84F8AAC69A2}" type="parTrans" cxnId="{E0E39C25-701A-468C-8C79-C7ABEFADF78A}">
      <dgm:prSet/>
      <dgm:spPr/>
      <dgm:t>
        <a:bodyPr/>
        <a:lstStyle/>
        <a:p>
          <a:endParaRPr lang="en-US" sz="2000"/>
        </a:p>
      </dgm:t>
    </dgm:pt>
    <dgm:pt modelId="{F251FB05-3E5A-48AC-BA54-0AC5A440366D}" type="sibTrans" cxnId="{E0E39C25-701A-468C-8C79-C7ABEFADF78A}">
      <dgm:prSet/>
      <dgm:spPr/>
      <dgm:t>
        <a:bodyPr/>
        <a:lstStyle/>
        <a:p>
          <a:endParaRPr lang="en-US" sz="2000"/>
        </a:p>
      </dgm:t>
    </dgm:pt>
    <dgm:pt modelId="{8003B9F0-F653-49F6-B246-D1A394BAB28C}">
      <dgm:prSet phldrT="[Text]" custT="1"/>
      <dgm:spPr>
        <a:solidFill>
          <a:schemeClr val="bg2">
            <a:lumMod val="20000"/>
            <a:lumOff val="80000"/>
          </a:schemeClr>
        </a:solidFill>
        <a:ln>
          <a:solidFill>
            <a:schemeClr val="accent1"/>
          </a:solidFill>
        </a:ln>
      </dgm:spPr>
      <dgm:t>
        <a:bodyPr/>
        <a:lstStyle/>
        <a:p>
          <a:r>
            <a:rPr lang="en-GB" sz="2000" dirty="0">
              <a:solidFill>
                <a:schemeClr val="accent1"/>
              </a:solidFill>
            </a:rPr>
            <a:t>Airborne droplets</a:t>
          </a:r>
          <a:endParaRPr lang="en-US" sz="2000" dirty="0">
            <a:solidFill>
              <a:schemeClr val="accent1"/>
            </a:solidFill>
          </a:endParaRPr>
        </a:p>
      </dgm:t>
    </dgm:pt>
    <dgm:pt modelId="{3CA4FB3B-4574-430F-A177-60C21AFA8ADE}" type="parTrans" cxnId="{17894D22-D140-4D05-9DFA-ABD1F919A106}">
      <dgm:prSet custT="1"/>
      <dgm:spPr/>
      <dgm:t>
        <a:bodyPr/>
        <a:lstStyle/>
        <a:p>
          <a:endParaRPr lang="en-US" sz="2000"/>
        </a:p>
      </dgm:t>
    </dgm:pt>
    <dgm:pt modelId="{9966A604-30C4-49D4-98CA-CAC880B5A0C7}" type="sibTrans" cxnId="{17894D22-D140-4D05-9DFA-ABD1F919A106}">
      <dgm:prSet/>
      <dgm:spPr/>
      <dgm:t>
        <a:bodyPr/>
        <a:lstStyle/>
        <a:p>
          <a:endParaRPr lang="en-US" sz="2000"/>
        </a:p>
      </dgm:t>
    </dgm:pt>
    <dgm:pt modelId="{5D1FFFD0-31DF-9E45-9F6D-88FA0227DE2E}">
      <dgm:prSet phldrT="[Text]" custT="1"/>
      <dgm:spPr>
        <a:solidFill>
          <a:schemeClr val="bg2">
            <a:lumMod val="20000"/>
            <a:lumOff val="80000"/>
          </a:schemeClr>
        </a:solidFill>
        <a:ln>
          <a:solidFill>
            <a:schemeClr val="accent1"/>
          </a:solidFill>
        </a:ln>
      </dgm:spPr>
      <dgm:t>
        <a:bodyPr/>
        <a:lstStyle/>
        <a:p>
          <a:r>
            <a:rPr lang="en-US" sz="2000" dirty="0">
              <a:solidFill>
                <a:schemeClr val="accent1"/>
              </a:solidFill>
            </a:rPr>
            <a:t>When the airborne droplets (if small enough) become an aerosol &amp; drift with the air currents beyond 1 – 2 meters, to be inhaled at a later time by a susceptible host  </a:t>
          </a:r>
        </a:p>
      </dgm:t>
    </dgm:pt>
    <dgm:pt modelId="{9FF7904B-2723-6247-852D-6EF9F02B2A62}" type="parTrans" cxnId="{88E34B11-E9B3-594C-8E8F-E8A665BAC13E}">
      <dgm:prSet custT="1"/>
      <dgm:spPr/>
      <dgm:t>
        <a:bodyPr/>
        <a:lstStyle/>
        <a:p>
          <a:endParaRPr lang="en-GB" sz="2000"/>
        </a:p>
      </dgm:t>
    </dgm:pt>
    <dgm:pt modelId="{A248A870-F05A-BA46-9B5D-3311628ACC1D}" type="sibTrans" cxnId="{88E34B11-E9B3-594C-8E8F-E8A665BAC13E}">
      <dgm:prSet/>
      <dgm:spPr/>
      <dgm:t>
        <a:bodyPr/>
        <a:lstStyle/>
        <a:p>
          <a:endParaRPr lang="en-GB" sz="2000"/>
        </a:p>
      </dgm:t>
    </dgm:pt>
    <dgm:pt modelId="{B6727B6A-D920-5F4F-8C8C-AB0DCB1C14CC}">
      <dgm:prSet phldrT="[Text]" custT="1"/>
      <dgm:spPr>
        <a:solidFill>
          <a:schemeClr val="bg2">
            <a:lumMod val="20000"/>
            <a:lumOff val="80000"/>
          </a:schemeClr>
        </a:solidFill>
        <a:ln>
          <a:solidFill>
            <a:schemeClr val="accent1"/>
          </a:solidFill>
        </a:ln>
      </dgm:spPr>
      <dgm:t>
        <a:bodyPr/>
        <a:lstStyle/>
        <a:p>
          <a:r>
            <a:rPr lang="en-US" sz="2000" dirty="0">
              <a:solidFill>
                <a:schemeClr val="accent1"/>
              </a:solidFill>
            </a:rPr>
            <a:t>Fomite</a:t>
          </a:r>
        </a:p>
      </dgm:t>
    </dgm:pt>
    <dgm:pt modelId="{D5CCC5C8-B613-1E43-A3D0-E37AF5E9444D}" type="parTrans" cxnId="{3E932378-4696-CD4A-B3A8-F3BC6AA652C4}">
      <dgm:prSet custT="1"/>
      <dgm:spPr/>
      <dgm:t>
        <a:bodyPr/>
        <a:lstStyle/>
        <a:p>
          <a:endParaRPr lang="en-GB" sz="2000"/>
        </a:p>
      </dgm:t>
    </dgm:pt>
    <dgm:pt modelId="{5D746436-1FF2-6C4F-806A-348D96E16457}" type="sibTrans" cxnId="{3E932378-4696-CD4A-B3A8-F3BC6AA652C4}">
      <dgm:prSet/>
      <dgm:spPr/>
      <dgm:t>
        <a:bodyPr/>
        <a:lstStyle/>
        <a:p>
          <a:endParaRPr lang="en-GB" sz="2000"/>
        </a:p>
      </dgm:t>
    </dgm:pt>
    <dgm:pt modelId="{DB017C8B-7546-B64B-9371-5AC839B60E61}">
      <dgm:prSet phldrT="[Text]" custT="1"/>
      <dgm:spPr>
        <a:solidFill>
          <a:schemeClr val="bg2">
            <a:lumMod val="20000"/>
            <a:lumOff val="80000"/>
          </a:schemeClr>
        </a:solidFill>
        <a:ln>
          <a:solidFill>
            <a:schemeClr val="accent1"/>
          </a:solidFill>
        </a:ln>
      </dgm:spPr>
      <dgm:t>
        <a:bodyPr/>
        <a:lstStyle/>
        <a:p>
          <a:r>
            <a:rPr lang="en-US" sz="2000" dirty="0">
              <a:solidFill>
                <a:schemeClr val="accent1"/>
              </a:solidFill>
            </a:rPr>
            <a:t>When airborne droplets containing influenza virus land on an inanimate object making it a fomite</a:t>
          </a:r>
        </a:p>
      </dgm:t>
    </dgm:pt>
    <dgm:pt modelId="{2363C035-CF73-004A-AAC9-728B5236414D}" type="parTrans" cxnId="{7F117691-4154-844F-A121-74DDD1B9C791}">
      <dgm:prSet custT="1"/>
      <dgm:spPr/>
      <dgm:t>
        <a:bodyPr/>
        <a:lstStyle/>
        <a:p>
          <a:endParaRPr lang="en-GB" sz="2000"/>
        </a:p>
      </dgm:t>
    </dgm:pt>
    <dgm:pt modelId="{3BCDB4C3-450B-8C41-A16A-20D94D450F87}" type="sibTrans" cxnId="{7F117691-4154-844F-A121-74DDD1B9C791}">
      <dgm:prSet/>
      <dgm:spPr/>
      <dgm:t>
        <a:bodyPr/>
        <a:lstStyle/>
        <a:p>
          <a:endParaRPr lang="en-GB" sz="2000"/>
        </a:p>
      </dgm:t>
    </dgm:pt>
    <dgm:pt modelId="{0E9FCC1A-24E9-4F4C-A2D8-94695D4B18E7}" type="pres">
      <dgm:prSet presAssocID="{E2F14BE8-392B-4190-8B31-D8D922D3A932}" presName="diagram" presStyleCnt="0">
        <dgm:presLayoutVars>
          <dgm:chPref val="1"/>
          <dgm:dir/>
          <dgm:animOne val="branch"/>
          <dgm:animLvl val="lvl"/>
          <dgm:resizeHandles val="exact"/>
        </dgm:presLayoutVars>
      </dgm:prSet>
      <dgm:spPr/>
      <dgm:t>
        <a:bodyPr/>
        <a:lstStyle/>
        <a:p>
          <a:endParaRPr lang="en-US"/>
        </a:p>
      </dgm:t>
    </dgm:pt>
    <dgm:pt modelId="{AE1C35C1-4E5E-4B45-8754-DAC8994C9D4D}" type="pres">
      <dgm:prSet presAssocID="{AFBA075F-81B0-4F41-A7F9-C168A409C3A6}" presName="root1" presStyleCnt="0"/>
      <dgm:spPr/>
    </dgm:pt>
    <dgm:pt modelId="{09E9D1FD-0B22-44BF-804F-38C5FF4A3386}" type="pres">
      <dgm:prSet presAssocID="{AFBA075F-81B0-4F41-A7F9-C168A409C3A6}" presName="LevelOneTextNode" presStyleLbl="node0" presStyleIdx="0" presStyleCnt="1" custScaleX="81373" custScaleY="67960">
        <dgm:presLayoutVars>
          <dgm:chPref val="3"/>
        </dgm:presLayoutVars>
      </dgm:prSet>
      <dgm:spPr/>
      <dgm:t>
        <a:bodyPr/>
        <a:lstStyle/>
        <a:p>
          <a:endParaRPr lang="en-US"/>
        </a:p>
      </dgm:t>
    </dgm:pt>
    <dgm:pt modelId="{861B9344-D108-4922-A9C3-FC37DA4BE153}" type="pres">
      <dgm:prSet presAssocID="{AFBA075F-81B0-4F41-A7F9-C168A409C3A6}" presName="level2hierChild" presStyleCnt="0"/>
      <dgm:spPr/>
    </dgm:pt>
    <dgm:pt modelId="{B3A410BD-3924-9D4E-8050-3BB00E468DE5}" type="pres">
      <dgm:prSet presAssocID="{D5CCC5C8-B613-1E43-A3D0-E37AF5E9444D}" presName="conn2-1" presStyleLbl="parChTrans1D2" presStyleIdx="0" presStyleCnt="2"/>
      <dgm:spPr/>
      <dgm:t>
        <a:bodyPr/>
        <a:lstStyle/>
        <a:p>
          <a:endParaRPr lang="en-US"/>
        </a:p>
      </dgm:t>
    </dgm:pt>
    <dgm:pt modelId="{4AE80A96-1B19-BE4A-B4AB-8481556268DA}" type="pres">
      <dgm:prSet presAssocID="{D5CCC5C8-B613-1E43-A3D0-E37AF5E9444D}" presName="connTx" presStyleLbl="parChTrans1D2" presStyleIdx="0" presStyleCnt="2"/>
      <dgm:spPr/>
      <dgm:t>
        <a:bodyPr/>
        <a:lstStyle/>
        <a:p>
          <a:endParaRPr lang="en-US"/>
        </a:p>
      </dgm:t>
    </dgm:pt>
    <dgm:pt modelId="{85ECFA78-552E-2A4A-A9C3-D1A008224384}" type="pres">
      <dgm:prSet presAssocID="{B6727B6A-D920-5F4F-8C8C-AB0DCB1C14CC}" presName="root2" presStyleCnt="0"/>
      <dgm:spPr/>
    </dgm:pt>
    <dgm:pt modelId="{C749A9FE-B251-9E4D-B93E-DF93DD974ABE}" type="pres">
      <dgm:prSet presAssocID="{B6727B6A-D920-5F4F-8C8C-AB0DCB1C14CC}" presName="LevelTwoTextNode" presStyleLbl="node2" presStyleIdx="0" presStyleCnt="2" custScaleX="65667" custScaleY="40041">
        <dgm:presLayoutVars>
          <dgm:chPref val="3"/>
        </dgm:presLayoutVars>
      </dgm:prSet>
      <dgm:spPr/>
      <dgm:t>
        <a:bodyPr/>
        <a:lstStyle/>
        <a:p>
          <a:endParaRPr lang="en-US"/>
        </a:p>
      </dgm:t>
    </dgm:pt>
    <dgm:pt modelId="{8A99AF90-5706-5947-860C-48A65C7FBD89}" type="pres">
      <dgm:prSet presAssocID="{B6727B6A-D920-5F4F-8C8C-AB0DCB1C14CC}" presName="level3hierChild" presStyleCnt="0"/>
      <dgm:spPr/>
    </dgm:pt>
    <dgm:pt modelId="{C287BBBF-F4E5-C740-9EC1-D09DC71DB3BB}" type="pres">
      <dgm:prSet presAssocID="{2363C035-CF73-004A-AAC9-728B5236414D}" presName="conn2-1" presStyleLbl="parChTrans1D3" presStyleIdx="0" presStyleCnt="2"/>
      <dgm:spPr/>
      <dgm:t>
        <a:bodyPr/>
        <a:lstStyle/>
        <a:p>
          <a:endParaRPr lang="en-US"/>
        </a:p>
      </dgm:t>
    </dgm:pt>
    <dgm:pt modelId="{4F145735-E2BD-A54D-BC5B-7ABF9C5E5B04}" type="pres">
      <dgm:prSet presAssocID="{2363C035-CF73-004A-AAC9-728B5236414D}" presName="connTx" presStyleLbl="parChTrans1D3" presStyleIdx="0" presStyleCnt="2"/>
      <dgm:spPr/>
      <dgm:t>
        <a:bodyPr/>
        <a:lstStyle/>
        <a:p>
          <a:endParaRPr lang="en-US"/>
        </a:p>
      </dgm:t>
    </dgm:pt>
    <dgm:pt modelId="{958FA8F6-F395-DD42-AC72-502392D80684}" type="pres">
      <dgm:prSet presAssocID="{DB017C8B-7546-B64B-9371-5AC839B60E61}" presName="root2" presStyleCnt="0"/>
      <dgm:spPr/>
    </dgm:pt>
    <dgm:pt modelId="{A47F04A9-E006-AC47-8FB1-A10C40102AD8}" type="pres">
      <dgm:prSet presAssocID="{DB017C8B-7546-B64B-9371-5AC839B60E61}" presName="LevelTwoTextNode" presStyleLbl="node3" presStyleIdx="0" presStyleCnt="2" custScaleX="92208" custScaleY="145922">
        <dgm:presLayoutVars>
          <dgm:chPref val="3"/>
        </dgm:presLayoutVars>
      </dgm:prSet>
      <dgm:spPr/>
      <dgm:t>
        <a:bodyPr/>
        <a:lstStyle/>
        <a:p>
          <a:endParaRPr lang="en-US"/>
        </a:p>
      </dgm:t>
    </dgm:pt>
    <dgm:pt modelId="{48F0C6CB-9DD8-3843-85A0-A2B65732F0C9}" type="pres">
      <dgm:prSet presAssocID="{DB017C8B-7546-B64B-9371-5AC839B60E61}" presName="level3hierChild" presStyleCnt="0"/>
      <dgm:spPr/>
    </dgm:pt>
    <dgm:pt modelId="{48D45E31-0320-47BA-861D-782189FDECF4}" type="pres">
      <dgm:prSet presAssocID="{3CA4FB3B-4574-430F-A177-60C21AFA8ADE}" presName="conn2-1" presStyleLbl="parChTrans1D2" presStyleIdx="1" presStyleCnt="2"/>
      <dgm:spPr/>
      <dgm:t>
        <a:bodyPr/>
        <a:lstStyle/>
        <a:p>
          <a:endParaRPr lang="en-US"/>
        </a:p>
      </dgm:t>
    </dgm:pt>
    <dgm:pt modelId="{72E134D1-8DCD-4F7E-83DE-B958D65FF371}" type="pres">
      <dgm:prSet presAssocID="{3CA4FB3B-4574-430F-A177-60C21AFA8ADE}" presName="connTx" presStyleLbl="parChTrans1D2" presStyleIdx="1" presStyleCnt="2"/>
      <dgm:spPr/>
      <dgm:t>
        <a:bodyPr/>
        <a:lstStyle/>
        <a:p>
          <a:endParaRPr lang="en-US"/>
        </a:p>
      </dgm:t>
    </dgm:pt>
    <dgm:pt modelId="{DA959F16-C937-49BE-B1C7-4216D037497E}" type="pres">
      <dgm:prSet presAssocID="{8003B9F0-F653-49F6-B246-D1A394BAB28C}" presName="root2" presStyleCnt="0"/>
      <dgm:spPr/>
    </dgm:pt>
    <dgm:pt modelId="{1D82A5D6-1EA5-41FD-A91B-588171F13877}" type="pres">
      <dgm:prSet presAssocID="{8003B9F0-F653-49F6-B246-D1A394BAB28C}" presName="LevelTwoTextNode" presStyleLbl="node2" presStyleIdx="1" presStyleCnt="2" custScaleX="66279" custScaleY="56153" custLinFactNeighborX="-24" custLinFactNeighborY="-2264">
        <dgm:presLayoutVars>
          <dgm:chPref val="3"/>
        </dgm:presLayoutVars>
      </dgm:prSet>
      <dgm:spPr/>
      <dgm:t>
        <a:bodyPr/>
        <a:lstStyle/>
        <a:p>
          <a:endParaRPr lang="en-US"/>
        </a:p>
      </dgm:t>
    </dgm:pt>
    <dgm:pt modelId="{E66BE8D6-A374-4E51-903B-4E4F40EEAEDD}" type="pres">
      <dgm:prSet presAssocID="{8003B9F0-F653-49F6-B246-D1A394BAB28C}" presName="level3hierChild" presStyleCnt="0"/>
      <dgm:spPr/>
    </dgm:pt>
    <dgm:pt modelId="{417D80D0-C9B5-AD41-8064-6A541E6CB24C}" type="pres">
      <dgm:prSet presAssocID="{9FF7904B-2723-6247-852D-6EF9F02B2A62}" presName="conn2-1" presStyleLbl="parChTrans1D3" presStyleIdx="1" presStyleCnt="2"/>
      <dgm:spPr/>
      <dgm:t>
        <a:bodyPr/>
        <a:lstStyle/>
        <a:p>
          <a:endParaRPr lang="en-US"/>
        </a:p>
      </dgm:t>
    </dgm:pt>
    <dgm:pt modelId="{E75513C5-8B48-BE4C-A7ED-013CDED3BBB8}" type="pres">
      <dgm:prSet presAssocID="{9FF7904B-2723-6247-852D-6EF9F02B2A62}" presName="connTx" presStyleLbl="parChTrans1D3" presStyleIdx="1" presStyleCnt="2"/>
      <dgm:spPr/>
      <dgm:t>
        <a:bodyPr/>
        <a:lstStyle/>
        <a:p>
          <a:endParaRPr lang="en-US"/>
        </a:p>
      </dgm:t>
    </dgm:pt>
    <dgm:pt modelId="{087E36B9-A752-E34F-B70A-5BC9C088DD7E}" type="pres">
      <dgm:prSet presAssocID="{5D1FFFD0-31DF-9E45-9F6D-88FA0227DE2E}" presName="root2" presStyleCnt="0"/>
      <dgm:spPr/>
    </dgm:pt>
    <dgm:pt modelId="{587D9B60-625D-EA4A-88A8-4141245602B7}" type="pres">
      <dgm:prSet presAssocID="{5D1FFFD0-31DF-9E45-9F6D-88FA0227DE2E}" presName="LevelTwoTextNode" presStyleLbl="node3" presStyleIdx="1" presStyleCnt="2" custScaleX="106056" custScaleY="207474" custLinFactNeighborX="-6077" custLinFactNeighborY="-3530">
        <dgm:presLayoutVars>
          <dgm:chPref val="3"/>
        </dgm:presLayoutVars>
      </dgm:prSet>
      <dgm:spPr/>
      <dgm:t>
        <a:bodyPr/>
        <a:lstStyle/>
        <a:p>
          <a:endParaRPr lang="en-US"/>
        </a:p>
      </dgm:t>
    </dgm:pt>
    <dgm:pt modelId="{FAF1CA4D-6330-D74D-B043-9A792353BA46}" type="pres">
      <dgm:prSet presAssocID="{5D1FFFD0-31DF-9E45-9F6D-88FA0227DE2E}" presName="level3hierChild" presStyleCnt="0"/>
      <dgm:spPr/>
    </dgm:pt>
  </dgm:ptLst>
  <dgm:cxnLst>
    <dgm:cxn modelId="{AABB7F31-47E8-7B41-83A9-F094530D4399}" type="presOf" srcId="{3CA4FB3B-4574-430F-A177-60C21AFA8ADE}" destId="{48D45E31-0320-47BA-861D-782189FDECF4}" srcOrd="0" destOrd="0" presId="urn:microsoft.com/office/officeart/2005/8/layout/hierarchy2"/>
    <dgm:cxn modelId="{E0E39C25-701A-468C-8C79-C7ABEFADF78A}" srcId="{E2F14BE8-392B-4190-8B31-D8D922D3A932}" destId="{AFBA075F-81B0-4F41-A7F9-C168A409C3A6}" srcOrd="0" destOrd="0" parTransId="{33F84C2F-D1A7-4177-88F3-A84F8AAC69A2}" sibTransId="{F251FB05-3E5A-48AC-BA54-0AC5A440366D}"/>
    <dgm:cxn modelId="{19E670C3-9A78-6641-8912-D6570928B8CD}" type="presOf" srcId="{9FF7904B-2723-6247-852D-6EF9F02B2A62}" destId="{E75513C5-8B48-BE4C-A7ED-013CDED3BBB8}" srcOrd="1" destOrd="0" presId="urn:microsoft.com/office/officeart/2005/8/layout/hierarchy2"/>
    <dgm:cxn modelId="{E2A710E6-E8ED-4C10-B6DE-88446466DECD}" type="presOf" srcId="{E2F14BE8-392B-4190-8B31-D8D922D3A932}" destId="{0E9FCC1A-24E9-4F4C-A2D8-94695D4B18E7}" srcOrd="0" destOrd="0" presId="urn:microsoft.com/office/officeart/2005/8/layout/hierarchy2"/>
    <dgm:cxn modelId="{071AF136-6CE9-3741-8457-FF291F29EE84}" type="presOf" srcId="{D5CCC5C8-B613-1E43-A3D0-E37AF5E9444D}" destId="{B3A410BD-3924-9D4E-8050-3BB00E468DE5}" srcOrd="0" destOrd="0" presId="urn:microsoft.com/office/officeart/2005/8/layout/hierarchy2"/>
    <dgm:cxn modelId="{3E932378-4696-CD4A-B3A8-F3BC6AA652C4}" srcId="{AFBA075F-81B0-4F41-A7F9-C168A409C3A6}" destId="{B6727B6A-D920-5F4F-8C8C-AB0DCB1C14CC}" srcOrd="0" destOrd="0" parTransId="{D5CCC5C8-B613-1E43-A3D0-E37AF5E9444D}" sibTransId="{5D746436-1FF2-6C4F-806A-348D96E16457}"/>
    <dgm:cxn modelId="{1ACB7AD6-4DB4-7D4E-BBA9-EF98DD58411C}" type="presOf" srcId="{D5CCC5C8-B613-1E43-A3D0-E37AF5E9444D}" destId="{4AE80A96-1B19-BE4A-B4AB-8481556268DA}" srcOrd="1" destOrd="0" presId="urn:microsoft.com/office/officeart/2005/8/layout/hierarchy2"/>
    <dgm:cxn modelId="{B740E75E-453E-8344-8352-31B52EC27CD9}" type="presOf" srcId="{DB017C8B-7546-B64B-9371-5AC839B60E61}" destId="{A47F04A9-E006-AC47-8FB1-A10C40102AD8}" srcOrd="0" destOrd="0" presId="urn:microsoft.com/office/officeart/2005/8/layout/hierarchy2"/>
    <dgm:cxn modelId="{4662F8D0-AAA1-1245-B0F0-314946EB7549}" type="presOf" srcId="{B6727B6A-D920-5F4F-8C8C-AB0DCB1C14CC}" destId="{C749A9FE-B251-9E4D-B93E-DF93DD974ABE}" srcOrd="0" destOrd="0" presId="urn:microsoft.com/office/officeart/2005/8/layout/hierarchy2"/>
    <dgm:cxn modelId="{39C9EE91-AE63-4DFE-A8B3-D1E7B1C8EE25}" type="presOf" srcId="{AFBA075F-81B0-4F41-A7F9-C168A409C3A6}" destId="{09E9D1FD-0B22-44BF-804F-38C5FF4A3386}" srcOrd="0" destOrd="0" presId="urn:microsoft.com/office/officeart/2005/8/layout/hierarchy2"/>
    <dgm:cxn modelId="{453CE768-9975-F64B-87B3-82DCD560A953}" type="presOf" srcId="{3CA4FB3B-4574-430F-A177-60C21AFA8ADE}" destId="{72E134D1-8DCD-4F7E-83DE-B958D65FF371}" srcOrd="1" destOrd="0" presId="urn:microsoft.com/office/officeart/2005/8/layout/hierarchy2"/>
    <dgm:cxn modelId="{5F9AC37B-CD37-0040-B373-587AF8E3CAD2}" type="presOf" srcId="{2363C035-CF73-004A-AAC9-728B5236414D}" destId="{4F145735-E2BD-A54D-BC5B-7ABF9C5E5B04}" srcOrd="1" destOrd="0" presId="urn:microsoft.com/office/officeart/2005/8/layout/hierarchy2"/>
    <dgm:cxn modelId="{861062EB-3175-184F-AD40-9315FDB84EDF}" type="presOf" srcId="{5D1FFFD0-31DF-9E45-9F6D-88FA0227DE2E}" destId="{587D9B60-625D-EA4A-88A8-4141245602B7}" srcOrd="0" destOrd="0" presId="urn:microsoft.com/office/officeart/2005/8/layout/hierarchy2"/>
    <dgm:cxn modelId="{B0A66873-34B7-3E49-BC1F-0BB20E31B732}" type="presOf" srcId="{9FF7904B-2723-6247-852D-6EF9F02B2A62}" destId="{417D80D0-C9B5-AD41-8064-6A541E6CB24C}" srcOrd="0" destOrd="0" presId="urn:microsoft.com/office/officeart/2005/8/layout/hierarchy2"/>
    <dgm:cxn modelId="{24CCDD71-6C37-F145-88A7-4FD266461B1A}" type="presOf" srcId="{8003B9F0-F653-49F6-B246-D1A394BAB28C}" destId="{1D82A5D6-1EA5-41FD-A91B-588171F13877}" srcOrd="0" destOrd="0" presId="urn:microsoft.com/office/officeart/2005/8/layout/hierarchy2"/>
    <dgm:cxn modelId="{17894D22-D140-4D05-9DFA-ABD1F919A106}" srcId="{AFBA075F-81B0-4F41-A7F9-C168A409C3A6}" destId="{8003B9F0-F653-49F6-B246-D1A394BAB28C}" srcOrd="1" destOrd="0" parTransId="{3CA4FB3B-4574-430F-A177-60C21AFA8ADE}" sibTransId="{9966A604-30C4-49D4-98CA-CAC880B5A0C7}"/>
    <dgm:cxn modelId="{88E34B11-E9B3-594C-8E8F-E8A665BAC13E}" srcId="{8003B9F0-F653-49F6-B246-D1A394BAB28C}" destId="{5D1FFFD0-31DF-9E45-9F6D-88FA0227DE2E}" srcOrd="0" destOrd="0" parTransId="{9FF7904B-2723-6247-852D-6EF9F02B2A62}" sibTransId="{A248A870-F05A-BA46-9B5D-3311628ACC1D}"/>
    <dgm:cxn modelId="{E74E2D70-38EB-764C-9E49-4B7624EA5930}" type="presOf" srcId="{2363C035-CF73-004A-AAC9-728B5236414D}" destId="{C287BBBF-F4E5-C740-9EC1-D09DC71DB3BB}" srcOrd="0" destOrd="0" presId="urn:microsoft.com/office/officeart/2005/8/layout/hierarchy2"/>
    <dgm:cxn modelId="{7F117691-4154-844F-A121-74DDD1B9C791}" srcId="{B6727B6A-D920-5F4F-8C8C-AB0DCB1C14CC}" destId="{DB017C8B-7546-B64B-9371-5AC839B60E61}" srcOrd="0" destOrd="0" parTransId="{2363C035-CF73-004A-AAC9-728B5236414D}" sibTransId="{3BCDB4C3-450B-8C41-A16A-20D94D450F87}"/>
    <dgm:cxn modelId="{72EA9A95-F33B-40CF-B9C7-D0252A9321CE}" type="presParOf" srcId="{0E9FCC1A-24E9-4F4C-A2D8-94695D4B18E7}" destId="{AE1C35C1-4E5E-4B45-8754-DAC8994C9D4D}" srcOrd="0" destOrd="0" presId="urn:microsoft.com/office/officeart/2005/8/layout/hierarchy2"/>
    <dgm:cxn modelId="{DFF4435C-4F7D-415E-B3AA-041CA933313D}" type="presParOf" srcId="{AE1C35C1-4E5E-4B45-8754-DAC8994C9D4D}" destId="{09E9D1FD-0B22-44BF-804F-38C5FF4A3386}" srcOrd="0" destOrd="0" presId="urn:microsoft.com/office/officeart/2005/8/layout/hierarchy2"/>
    <dgm:cxn modelId="{44101586-65EF-4E64-A9D9-9059D4B0B0F1}" type="presParOf" srcId="{AE1C35C1-4E5E-4B45-8754-DAC8994C9D4D}" destId="{861B9344-D108-4922-A9C3-FC37DA4BE153}" srcOrd="1" destOrd="0" presId="urn:microsoft.com/office/officeart/2005/8/layout/hierarchy2"/>
    <dgm:cxn modelId="{23D07AFF-64DE-8744-A23D-03A04C671445}" type="presParOf" srcId="{861B9344-D108-4922-A9C3-FC37DA4BE153}" destId="{B3A410BD-3924-9D4E-8050-3BB00E468DE5}" srcOrd="0" destOrd="0" presId="urn:microsoft.com/office/officeart/2005/8/layout/hierarchy2"/>
    <dgm:cxn modelId="{610B9B8B-AD12-DC42-B955-D5922388C3E7}" type="presParOf" srcId="{B3A410BD-3924-9D4E-8050-3BB00E468DE5}" destId="{4AE80A96-1B19-BE4A-B4AB-8481556268DA}" srcOrd="0" destOrd="0" presId="urn:microsoft.com/office/officeart/2005/8/layout/hierarchy2"/>
    <dgm:cxn modelId="{6BE319F7-48E8-A04B-B68F-0BE26BC52266}" type="presParOf" srcId="{861B9344-D108-4922-A9C3-FC37DA4BE153}" destId="{85ECFA78-552E-2A4A-A9C3-D1A008224384}" srcOrd="1" destOrd="0" presId="urn:microsoft.com/office/officeart/2005/8/layout/hierarchy2"/>
    <dgm:cxn modelId="{E7FC383B-074D-4847-BCEA-45D96E4330E4}" type="presParOf" srcId="{85ECFA78-552E-2A4A-A9C3-D1A008224384}" destId="{C749A9FE-B251-9E4D-B93E-DF93DD974ABE}" srcOrd="0" destOrd="0" presId="urn:microsoft.com/office/officeart/2005/8/layout/hierarchy2"/>
    <dgm:cxn modelId="{4F258722-DA4B-0C4E-9082-7AE233F4B517}" type="presParOf" srcId="{85ECFA78-552E-2A4A-A9C3-D1A008224384}" destId="{8A99AF90-5706-5947-860C-48A65C7FBD89}" srcOrd="1" destOrd="0" presId="urn:microsoft.com/office/officeart/2005/8/layout/hierarchy2"/>
    <dgm:cxn modelId="{1456ED20-756D-8447-B082-7F6A2E54A2A7}" type="presParOf" srcId="{8A99AF90-5706-5947-860C-48A65C7FBD89}" destId="{C287BBBF-F4E5-C740-9EC1-D09DC71DB3BB}" srcOrd="0" destOrd="0" presId="urn:microsoft.com/office/officeart/2005/8/layout/hierarchy2"/>
    <dgm:cxn modelId="{D351DE32-5053-144A-B1A8-1DD5B5BEAF56}" type="presParOf" srcId="{C287BBBF-F4E5-C740-9EC1-D09DC71DB3BB}" destId="{4F145735-E2BD-A54D-BC5B-7ABF9C5E5B04}" srcOrd="0" destOrd="0" presId="urn:microsoft.com/office/officeart/2005/8/layout/hierarchy2"/>
    <dgm:cxn modelId="{1A73BE8E-3538-4243-A5C5-2F213EC3D511}" type="presParOf" srcId="{8A99AF90-5706-5947-860C-48A65C7FBD89}" destId="{958FA8F6-F395-DD42-AC72-502392D80684}" srcOrd="1" destOrd="0" presId="urn:microsoft.com/office/officeart/2005/8/layout/hierarchy2"/>
    <dgm:cxn modelId="{FFBA93EF-F37F-B045-9183-BF3FA1A5BCDE}" type="presParOf" srcId="{958FA8F6-F395-DD42-AC72-502392D80684}" destId="{A47F04A9-E006-AC47-8FB1-A10C40102AD8}" srcOrd="0" destOrd="0" presId="urn:microsoft.com/office/officeart/2005/8/layout/hierarchy2"/>
    <dgm:cxn modelId="{269D9F26-3831-6549-9BB3-0FC2ECDF3A7E}" type="presParOf" srcId="{958FA8F6-F395-DD42-AC72-502392D80684}" destId="{48F0C6CB-9DD8-3843-85A0-A2B65732F0C9}" srcOrd="1" destOrd="0" presId="urn:microsoft.com/office/officeart/2005/8/layout/hierarchy2"/>
    <dgm:cxn modelId="{BA6FC67C-CE5E-9D4C-90EC-DCBE5D5B95B8}" type="presParOf" srcId="{861B9344-D108-4922-A9C3-FC37DA4BE153}" destId="{48D45E31-0320-47BA-861D-782189FDECF4}" srcOrd="2" destOrd="0" presId="urn:microsoft.com/office/officeart/2005/8/layout/hierarchy2"/>
    <dgm:cxn modelId="{0CF2FAFF-C8F3-A343-A63D-165A731F25D0}" type="presParOf" srcId="{48D45E31-0320-47BA-861D-782189FDECF4}" destId="{72E134D1-8DCD-4F7E-83DE-B958D65FF371}" srcOrd="0" destOrd="0" presId="urn:microsoft.com/office/officeart/2005/8/layout/hierarchy2"/>
    <dgm:cxn modelId="{24BDE003-9D06-1346-9EA1-1ED2B6A622C1}" type="presParOf" srcId="{861B9344-D108-4922-A9C3-FC37DA4BE153}" destId="{DA959F16-C937-49BE-B1C7-4216D037497E}" srcOrd="3" destOrd="0" presId="urn:microsoft.com/office/officeart/2005/8/layout/hierarchy2"/>
    <dgm:cxn modelId="{90474A1E-120A-3F44-8A1A-C42FE41EF132}" type="presParOf" srcId="{DA959F16-C937-49BE-B1C7-4216D037497E}" destId="{1D82A5D6-1EA5-41FD-A91B-588171F13877}" srcOrd="0" destOrd="0" presId="urn:microsoft.com/office/officeart/2005/8/layout/hierarchy2"/>
    <dgm:cxn modelId="{81FDCA56-70B5-CD45-B6EC-E66E5F2F7604}" type="presParOf" srcId="{DA959F16-C937-49BE-B1C7-4216D037497E}" destId="{E66BE8D6-A374-4E51-903B-4E4F40EEAEDD}" srcOrd="1" destOrd="0" presId="urn:microsoft.com/office/officeart/2005/8/layout/hierarchy2"/>
    <dgm:cxn modelId="{FF99D1EC-6F2D-7F49-96EA-569DDB779318}" type="presParOf" srcId="{E66BE8D6-A374-4E51-903B-4E4F40EEAEDD}" destId="{417D80D0-C9B5-AD41-8064-6A541E6CB24C}" srcOrd="0" destOrd="0" presId="urn:microsoft.com/office/officeart/2005/8/layout/hierarchy2"/>
    <dgm:cxn modelId="{4A06C0E6-AE36-5542-98CA-CC9F4FFF40CA}" type="presParOf" srcId="{417D80D0-C9B5-AD41-8064-6A541E6CB24C}" destId="{E75513C5-8B48-BE4C-A7ED-013CDED3BBB8}" srcOrd="0" destOrd="0" presId="urn:microsoft.com/office/officeart/2005/8/layout/hierarchy2"/>
    <dgm:cxn modelId="{BDC2392D-14E8-2248-921B-CC0860703974}" type="presParOf" srcId="{E66BE8D6-A374-4E51-903B-4E4F40EEAEDD}" destId="{087E36B9-A752-E34F-B70A-5BC9C088DD7E}" srcOrd="1" destOrd="0" presId="urn:microsoft.com/office/officeart/2005/8/layout/hierarchy2"/>
    <dgm:cxn modelId="{46C3683A-A19F-6748-8D2D-6317DF23CCDC}" type="presParOf" srcId="{087E36B9-A752-E34F-B70A-5BC9C088DD7E}" destId="{587D9B60-625D-EA4A-88A8-4141245602B7}" srcOrd="0" destOrd="0" presId="urn:microsoft.com/office/officeart/2005/8/layout/hierarchy2"/>
    <dgm:cxn modelId="{B9709A3E-91FF-504F-8C68-6B1E083F306E}" type="presParOf" srcId="{087E36B9-A752-E34F-B70A-5BC9C088DD7E}" destId="{FAF1CA4D-6330-D74D-B043-9A792353BA4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EFC1C-CAA5-4176-B7AB-FD181FA893C6}">
      <dsp:nvSpPr>
        <dsp:cNvPr id="0" name=""/>
        <dsp:cNvSpPr/>
      </dsp:nvSpPr>
      <dsp:spPr>
        <a:xfrm>
          <a:off x="2438398" y="-36293"/>
          <a:ext cx="1447802" cy="648001"/>
        </a:xfrm>
        <a:prstGeom prst="roundRect">
          <a:avLst/>
        </a:prstGeom>
        <a:solidFill>
          <a:schemeClr val="lt1"/>
        </a:solidFill>
        <a:ln w="34925" cap="flat" cmpd="sng" algn="in">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1"/>
              </a:solidFill>
            </a:rPr>
            <a:t>Infected host reservoir</a:t>
          </a:r>
        </a:p>
      </dsp:txBody>
      <dsp:txXfrm>
        <a:off x="2470031" y="-4660"/>
        <a:ext cx="1384536" cy="584735"/>
      </dsp:txXfrm>
    </dsp:sp>
    <dsp:sp modelId="{E408AEF1-5134-4B0B-B3AC-FF6FD43F4D9A}">
      <dsp:nvSpPr>
        <dsp:cNvPr id="0" name=""/>
        <dsp:cNvSpPr/>
      </dsp:nvSpPr>
      <dsp:spPr>
        <a:xfrm>
          <a:off x="1356974" y="336889"/>
          <a:ext cx="3884891" cy="3884891"/>
        </a:xfrm>
        <a:custGeom>
          <a:avLst/>
          <a:gdLst/>
          <a:ahLst/>
          <a:cxnLst/>
          <a:rect l="0" t="0" r="0" b="0"/>
          <a:pathLst>
            <a:path>
              <a:moveTo>
                <a:pt x="2659309" y="137119"/>
              </a:moveTo>
              <a:arcTo wR="1942445" hR="1942445" stAng="17499429" swAng="739920"/>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71DA48B-C3C6-4F0B-84CB-74BC83710DE1}">
      <dsp:nvSpPr>
        <dsp:cNvPr id="0" name=""/>
        <dsp:cNvSpPr/>
      </dsp:nvSpPr>
      <dsp:spPr>
        <a:xfrm>
          <a:off x="3982800" y="749994"/>
          <a:ext cx="1655998" cy="719996"/>
        </a:xfrm>
        <a:prstGeom prst="roundRect">
          <a:avLst/>
        </a:prstGeom>
        <a:solidFill>
          <a:schemeClr val="lt1"/>
        </a:solidFill>
        <a:ln w="34925" cap="flat" cmpd="sng" algn="in">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1"/>
              </a:solidFill>
            </a:rPr>
            <a:t>Site for replication of infectious agent</a:t>
          </a:r>
        </a:p>
      </dsp:txBody>
      <dsp:txXfrm>
        <a:off x="4017947" y="785141"/>
        <a:ext cx="1585704" cy="649702"/>
      </dsp:txXfrm>
    </dsp:sp>
    <dsp:sp modelId="{8626800B-CBF3-49DF-935C-6EA1955F6D20}">
      <dsp:nvSpPr>
        <dsp:cNvPr id="0" name=""/>
        <dsp:cNvSpPr/>
      </dsp:nvSpPr>
      <dsp:spPr>
        <a:xfrm>
          <a:off x="1219662" y="142300"/>
          <a:ext cx="3884891" cy="3884891"/>
        </a:xfrm>
        <a:custGeom>
          <a:avLst/>
          <a:gdLst/>
          <a:ahLst/>
          <a:cxnLst/>
          <a:rect l="0" t="0" r="0" b="0"/>
          <a:pathLst>
            <a:path>
              <a:moveTo>
                <a:pt x="3819267" y="1441811"/>
              </a:moveTo>
              <a:arcTo wR="1942445" hR="1942445" stAng="20703861" swAng="636847"/>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0E5ABA5-8EBB-4904-BF19-BADA06FD9C4B}">
      <dsp:nvSpPr>
        <dsp:cNvPr id="0" name=""/>
        <dsp:cNvSpPr/>
      </dsp:nvSpPr>
      <dsp:spPr>
        <a:xfrm>
          <a:off x="4491019" y="2057398"/>
          <a:ext cx="1223997" cy="719996"/>
        </a:xfrm>
        <a:prstGeom prst="roundRect">
          <a:avLst/>
        </a:prstGeom>
        <a:solidFill>
          <a:schemeClr val="lt1"/>
        </a:solidFill>
        <a:ln w="34925" cap="flat" cmpd="sng" algn="in">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1"/>
              </a:solidFill>
            </a:rPr>
            <a:t>Portal of exit</a:t>
          </a:r>
        </a:p>
      </dsp:txBody>
      <dsp:txXfrm>
        <a:off x="4526166" y="2092545"/>
        <a:ext cx="1153703" cy="649702"/>
      </dsp:txXfrm>
    </dsp:sp>
    <dsp:sp modelId="{296EDFA6-0584-4608-8E1E-22D5D1AE53B0}">
      <dsp:nvSpPr>
        <dsp:cNvPr id="0" name=""/>
        <dsp:cNvSpPr/>
      </dsp:nvSpPr>
      <dsp:spPr>
        <a:xfrm>
          <a:off x="1229542" y="280612"/>
          <a:ext cx="3884891" cy="3884891"/>
        </a:xfrm>
        <a:custGeom>
          <a:avLst/>
          <a:gdLst/>
          <a:ahLst/>
          <a:cxnLst/>
          <a:rect l="0" t="0" r="0" b="0"/>
          <a:pathLst>
            <a:path>
              <a:moveTo>
                <a:pt x="3756911" y="2635851"/>
              </a:moveTo>
              <a:arcTo wR="1942445" hR="1942445" stAng="1254874" swAng="787801"/>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65F55D4-B7F2-4466-BDB3-5D6E6629D61C}">
      <dsp:nvSpPr>
        <dsp:cNvPr id="0" name=""/>
        <dsp:cNvSpPr/>
      </dsp:nvSpPr>
      <dsp:spPr>
        <a:xfrm>
          <a:off x="3341410" y="3429006"/>
          <a:ext cx="1763995" cy="864000"/>
        </a:xfrm>
        <a:prstGeom prst="roundRect">
          <a:avLst/>
        </a:prstGeom>
        <a:solidFill>
          <a:schemeClr val="lt1"/>
        </a:solidFill>
        <a:ln w="34925" cap="flat" cmpd="sng" algn="in">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1"/>
              </a:solidFill>
            </a:rPr>
            <a:t>Some infectious diseases have another possible reservoir</a:t>
          </a:r>
        </a:p>
      </dsp:txBody>
      <dsp:txXfrm>
        <a:off x="3383587" y="3471183"/>
        <a:ext cx="1679641" cy="779646"/>
      </dsp:txXfrm>
    </dsp:sp>
    <dsp:sp modelId="{95DC02DF-A9EA-4DFF-B31D-435F3AFDF764}">
      <dsp:nvSpPr>
        <dsp:cNvPr id="0" name=""/>
        <dsp:cNvSpPr/>
      </dsp:nvSpPr>
      <dsp:spPr>
        <a:xfrm>
          <a:off x="1219854" y="290946"/>
          <a:ext cx="3884891" cy="3884891"/>
        </a:xfrm>
        <a:custGeom>
          <a:avLst/>
          <a:gdLst/>
          <a:ahLst/>
          <a:cxnLst/>
          <a:rect l="0" t="0" r="0" b="0"/>
          <a:pathLst>
            <a:path>
              <a:moveTo>
                <a:pt x="2050111" y="3881905"/>
              </a:moveTo>
              <a:arcTo wR="1942445" hR="1942445" stAng="5209355" swAng="381290"/>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BE7AAA1-A386-452F-9C19-93D9C488483D}">
      <dsp:nvSpPr>
        <dsp:cNvPr id="0" name=""/>
        <dsp:cNvSpPr/>
      </dsp:nvSpPr>
      <dsp:spPr>
        <a:xfrm>
          <a:off x="1219193" y="3429006"/>
          <a:ext cx="1763995" cy="864000"/>
        </a:xfrm>
        <a:prstGeom prst="roundRect">
          <a:avLst/>
        </a:prstGeom>
        <a:solidFill>
          <a:schemeClr val="lt1"/>
        </a:solidFill>
        <a:ln w="34925" cap="flat" cmpd="sng" algn="in">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1"/>
              </a:solidFill>
            </a:rPr>
            <a:t>Mode of transmission</a:t>
          </a:r>
        </a:p>
      </dsp:txBody>
      <dsp:txXfrm>
        <a:off x="1261370" y="3471183"/>
        <a:ext cx="1679641" cy="779646"/>
      </dsp:txXfrm>
    </dsp:sp>
    <dsp:sp modelId="{95817AFD-F399-4D80-BB2D-2C649A663ED0}">
      <dsp:nvSpPr>
        <dsp:cNvPr id="0" name=""/>
        <dsp:cNvSpPr/>
      </dsp:nvSpPr>
      <dsp:spPr>
        <a:xfrm>
          <a:off x="1210165" y="280612"/>
          <a:ext cx="3884891" cy="3884891"/>
        </a:xfrm>
        <a:custGeom>
          <a:avLst/>
          <a:gdLst/>
          <a:ahLst/>
          <a:cxnLst/>
          <a:rect l="0" t="0" r="0" b="0"/>
          <a:pathLst>
            <a:path>
              <a:moveTo>
                <a:pt x="332930" y="3029900"/>
              </a:moveTo>
              <a:arcTo wR="1942445" hR="1942445" stAng="8757325" swAng="787801"/>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C0F0C23-51A3-4860-9E09-6220C3E180E5}">
      <dsp:nvSpPr>
        <dsp:cNvPr id="0" name=""/>
        <dsp:cNvSpPr/>
      </dsp:nvSpPr>
      <dsp:spPr>
        <a:xfrm>
          <a:off x="609583" y="2057398"/>
          <a:ext cx="1223997" cy="719996"/>
        </a:xfrm>
        <a:prstGeom prst="roundRect">
          <a:avLst/>
        </a:prstGeom>
        <a:solidFill>
          <a:schemeClr val="lt1"/>
        </a:solidFill>
        <a:ln w="34925" cap="flat" cmpd="sng" algn="in">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1"/>
              </a:solidFill>
            </a:rPr>
            <a:t>Portal of entry</a:t>
          </a:r>
        </a:p>
      </dsp:txBody>
      <dsp:txXfrm>
        <a:off x="644730" y="2092545"/>
        <a:ext cx="1153703" cy="649702"/>
      </dsp:txXfrm>
    </dsp:sp>
    <dsp:sp modelId="{15A4069E-65F8-4C6E-BE6F-220CC3D99173}">
      <dsp:nvSpPr>
        <dsp:cNvPr id="0" name=""/>
        <dsp:cNvSpPr/>
      </dsp:nvSpPr>
      <dsp:spPr>
        <a:xfrm>
          <a:off x="1220046" y="142300"/>
          <a:ext cx="3884891" cy="3884891"/>
        </a:xfrm>
        <a:custGeom>
          <a:avLst/>
          <a:gdLst/>
          <a:ahLst/>
          <a:cxnLst/>
          <a:rect l="0" t="0" r="0" b="0"/>
          <a:pathLst>
            <a:path>
              <a:moveTo>
                <a:pt x="5522" y="1796075"/>
              </a:moveTo>
              <a:arcTo wR="1942445" hR="1942445" stAng="11059292" swAng="636847"/>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85D7E37-D9BD-4024-BC72-1BBB5B2DE22E}">
      <dsp:nvSpPr>
        <dsp:cNvPr id="0" name=""/>
        <dsp:cNvSpPr/>
      </dsp:nvSpPr>
      <dsp:spPr>
        <a:xfrm>
          <a:off x="685801" y="749994"/>
          <a:ext cx="1655998" cy="719996"/>
        </a:xfrm>
        <a:prstGeom prst="roundRect">
          <a:avLst/>
        </a:prstGeom>
        <a:solidFill>
          <a:schemeClr val="lt1"/>
        </a:solidFill>
        <a:ln w="34925" cap="flat" cmpd="sng" algn="in">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1"/>
              </a:solidFill>
            </a:rPr>
            <a:t>Susceptible host</a:t>
          </a:r>
        </a:p>
      </dsp:txBody>
      <dsp:txXfrm>
        <a:off x="720948" y="785141"/>
        <a:ext cx="1585704" cy="649702"/>
      </dsp:txXfrm>
    </dsp:sp>
    <dsp:sp modelId="{4D7518C9-DCBA-4D9F-80E7-D62DAFD4C77E}">
      <dsp:nvSpPr>
        <dsp:cNvPr id="0" name=""/>
        <dsp:cNvSpPr/>
      </dsp:nvSpPr>
      <dsp:spPr>
        <a:xfrm>
          <a:off x="1082733" y="336889"/>
          <a:ext cx="3884891" cy="3884891"/>
        </a:xfrm>
        <a:custGeom>
          <a:avLst/>
          <a:gdLst/>
          <a:ahLst/>
          <a:cxnLst/>
          <a:rect l="0" t="0" r="0" b="0"/>
          <a:pathLst>
            <a:path>
              <a:moveTo>
                <a:pt x="856548" y="331879"/>
              </a:moveTo>
              <a:arcTo wR="1942445" hR="1942445" stAng="14160651" swAng="739920"/>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9D1FD-0B22-44BF-804F-38C5FF4A3386}">
      <dsp:nvSpPr>
        <dsp:cNvPr id="0" name=""/>
        <dsp:cNvSpPr/>
      </dsp:nvSpPr>
      <dsp:spPr>
        <a:xfrm>
          <a:off x="8188" y="2203312"/>
          <a:ext cx="1430073" cy="597174"/>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accent1"/>
              </a:solidFill>
            </a:rPr>
            <a:t>Direct transmission</a:t>
          </a:r>
        </a:p>
      </dsp:txBody>
      <dsp:txXfrm>
        <a:off x="25679" y="2220803"/>
        <a:ext cx="1395091" cy="562192"/>
      </dsp:txXfrm>
    </dsp:sp>
    <dsp:sp modelId="{1ADF6484-3E6E-4889-97CF-D9BC7A84E18A}">
      <dsp:nvSpPr>
        <dsp:cNvPr id="0" name=""/>
        <dsp:cNvSpPr/>
      </dsp:nvSpPr>
      <dsp:spPr>
        <a:xfrm rot="17589238">
          <a:off x="895843" y="1664193"/>
          <a:ext cx="1787808" cy="31609"/>
        </a:xfrm>
        <a:custGeom>
          <a:avLst/>
          <a:gdLst/>
          <a:ahLst/>
          <a:cxnLst/>
          <a:rect l="0" t="0" r="0" b="0"/>
          <a:pathLst>
            <a:path>
              <a:moveTo>
                <a:pt x="0" y="15804"/>
              </a:moveTo>
              <a:lnTo>
                <a:pt x="1787808" y="15804"/>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745052" y="1635302"/>
        <a:ext cx="89390" cy="89390"/>
      </dsp:txXfrm>
    </dsp:sp>
    <dsp:sp modelId="{CC462B86-F164-4F0D-BAF0-64327E94C2EA}">
      <dsp:nvSpPr>
        <dsp:cNvPr id="0" name=""/>
        <dsp:cNvSpPr/>
      </dsp:nvSpPr>
      <dsp:spPr>
        <a:xfrm>
          <a:off x="2141234" y="588097"/>
          <a:ext cx="1116003" cy="539996"/>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accent1"/>
              </a:solidFill>
            </a:rPr>
            <a:t>Direct contact</a:t>
          </a:r>
        </a:p>
      </dsp:txBody>
      <dsp:txXfrm>
        <a:off x="2157050" y="603913"/>
        <a:ext cx="1084371" cy="508364"/>
      </dsp:txXfrm>
    </dsp:sp>
    <dsp:sp modelId="{B19FD381-C828-40B3-8AF6-206BB11AE71D}">
      <dsp:nvSpPr>
        <dsp:cNvPr id="0" name=""/>
        <dsp:cNvSpPr/>
      </dsp:nvSpPr>
      <dsp:spPr>
        <a:xfrm rot="478477">
          <a:off x="3256369" y="854742"/>
          <a:ext cx="179499" cy="31609"/>
        </a:xfrm>
        <a:custGeom>
          <a:avLst/>
          <a:gdLst/>
          <a:ahLst/>
          <a:cxnLst/>
          <a:rect l="0" t="0" r="0" b="0"/>
          <a:pathLst>
            <a:path>
              <a:moveTo>
                <a:pt x="0" y="15804"/>
              </a:moveTo>
              <a:lnTo>
                <a:pt x="179499" y="15804"/>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41632" y="866060"/>
        <a:ext cx="8974" cy="8974"/>
      </dsp:txXfrm>
    </dsp:sp>
    <dsp:sp modelId="{15978340-5882-461B-B6E0-EC1A4CB6EF88}">
      <dsp:nvSpPr>
        <dsp:cNvPr id="0" name=""/>
        <dsp:cNvSpPr/>
      </dsp:nvSpPr>
      <dsp:spPr>
        <a:xfrm>
          <a:off x="3435001" y="127000"/>
          <a:ext cx="5328002" cy="1511996"/>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solidFill>
                <a:schemeClr val="accent1"/>
              </a:solidFill>
            </a:rPr>
            <a:t>Transmission due to physical touch between an infected host and a susceptible host via skin/body fluids</a:t>
          </a:r>
        </a:p>
        <a:p>
          <a:pPr lvl="0" algn="ctr" defTabSz="800100">
            <a:lnSpc>
              <a:spcPct val="90000"/>
            </a:lnSpc>
            <a:spcBef>
              <a:spcPct val="0"/>
            </a:spcBef>
            <a:spcAft>
              <a:spcPct val="35000"/>
            </a:spcAft>
          </a:pPr>
          <a:r>
            <a:rPr lang="en-US" sz="1800" kern="1200" dirty="0">
              <a:solidFill>
                <a:schemeClr val="accent1"/>
              </a:solidFill>
            </a:rPr>
            <a:t>ABL via infected bat</a:t>
          </a:r>
        </a:p>
        <a:p>
          <a:pPr lvl="0" algn="ctr" defTabSz="800100">
            <a:lnSpc>
              <a:spcPct val="90000"/>
            </a:lnSpc>
            <a:spcBef>
              <a:spcPct val="0"/>
            </a:spcBef>
            <a:spcAft>
              <a:spcPct val="35000"/>
            </a:spcAft>
          </a:pPr>
          <a:r>
            <a:rPr lang="en-US" sz="1800" kern="1200" dirty="0">
              <a:solidFill>
                <a:schemeClr val="accent1"/>
              </a:solidFill>
            </a:rPr>
            <a:t>Influenza</a:t>
          </a:r>
        </a:p>
      </dsp:txBody>
      <dsp:txXfrm>
        <a:off x="3479286" y="171285"/>
        <a:ext cx="5239432" cy="1423426"/>
      </dsp:txXfrm>
    </dsp:sp>
    <dsp:sp modelId="{14857194-9E52-4A15-8E91-4C2022729183}">
      <dsp:nvSpPr>
        <dsp:cNvPr id="0" name=""/>
        <dsp:cNvSpPr/>
      </dsp:nvSpPr>
      <dsp:spPr>
        <a:xfrm>
          <a:off x="1438261" y="2486095"/>
          <a:ext cx="702972" cy="31609"/>
        </a:xfrm>
        <a:custGeom>
          <a:avLst/>
          <a:gdLst/>
          <a:ahLst/>
          <a:cxnLst/>
          <a:rect l="0" t="0" r="0" b="0"/>
          <a:pathLst>
            <a:path>
              <a:moveTo>
                <a:pt x="0" y="15804"/>
              </a:moveTo>
              <a:lnTo>
                <a:pt x="702972" y="15804"/>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72173" y="2484325"/>
        <a:ext cx="35148" cy="35148"/>
      </dsp:txXfrm>
    </dsp:sp>
    <dsp:sp modelId="{DF814F17-8525-4209-AE4C-164E9FDA1BC5}">
      <dsp:nvSpPr>
        <dsp:cNvPr id="0" name=""/>
        <dsp:cNvSpPr/>
      </dsp:nvSpPr>
      <dsp:spPr>
        <a:xfrm>
          <a:off x="2141234" y="2231901"/>
          <a:ext cx="1116003" cy="539996"/>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accent1"/>
              </a:solidFill>
            </a:rPr>
            <a:t>Close contact</a:t>
          </a:r>
        </a:p>
      </dsp:txBody>
      <dsp:txXfrm>
        <a:off x="2157050" y="2247717"/>
        <a:ext cx="1084371" cy="508364"/>
      </dsp:txXfrm>
    </dsp:sp>
    <dsp:sp modelId="{48D45E31-0320-47BA-861D-782189FDECF4}">
      <dsp:nvSpPr>
        <dsp:cNvPr id="0" name=""/>
        <dsp:cNvSpPr/>
      </dsp:nvSpPr>
      <dsp:spPr>
        <a:xfrm>
          <a:off x="3257237" y="2486095"/>
          <a:ext cx="171753" cy="31609"/>
        </a:xfrm>
        <a:custGeom>
          <a:avLst/>
          <a:gdLst/>
          <a:ahLst/>
          <a:cxnLst/>
          <a:rect l="0" t="0" r="0" b="0"/>
          <a:pathLst>
            <a:path>
              <a:moveTo>
                <a:pt x="0" y="15804"/>
              </a:moveTo>
              <a:lnTo>
                <a:pt x="171753" y="15804"/>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38820" y="2497606"/>
        <a:ext cx="8587" cy="8587"/>
      </dsp:txXfrm>
    </dsp:sp>
    <dsp:sp modelId="{1D82A5D6-1EA5-41FD-A91B-588171F13877}">
      <dsp:nvSpPr>
        <dsp:cNvPr id="0" name=""/>
        <dsp:cNvSpPr/>
      </dsp:nvSpPr>
      <dsp:spPr>
        <a:xfrm>
          <a:off x="3428991" y="1745901"/>
          <a:ext cx="5328002" cy="1511996"/>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solidFill>
                <a:schemeClr val="accent1"/>
              </a:solidFill>
            </a:rPr>
            <a:t>Transmission of pathogen in airborne droplets between an infected host and a susceptible host, such as sneezing/coughing within 1 metre or due</a:t>
          </a:r>
          <a:br>
            <a:rPr lang="en-GB" sz="1800" kern="1200" dirty="0">
              <a:solidFill>
                <a:schemeClr val="accent1"/>
              </a:solidFill>
            </a:rPr>
          </a:br>
          <a:r>
            <a:rPr lang="en-GB" sz="1800" kern="1200" dirty="0">
              <a:solidFill>
                <a:schemeClr val="accent1"/>
              </a:solidFill>
            </a:rPr>
            <a:t>to close proximity</a:t>
          </a:r>
          <a:endParaRPr lang="en-US" sz="1800" kern="1200" dirty="0">
            <a:solidFill>
              <a:schemeClr val="accent1"/>
            </a:solidFill>
          </a:endParaRPr>
        </a:p>
        <a:p>
          <a:pPr lvl="0" algn="ctr" defTabSz="800100">
            <a:lnSpc>
              <a:spcPct val="90000"/>
            </a:lnSpc>
            <a:spcBef>
              <a:spcPct val="0"/>
            </a:spcBef>
            <a:spcAft>
              <a:spcPct val="35000"/>
            </a:spcAft>
          </a:pPr>
          <a:r>
            <a:rPr lang="en-US" sz="1800" kern="1200" dirty="0">
              <a:solidFill>
                <a:schemeClr val="accent1"/>
              </a:solidFill>
            </a:rPr>
            <a:t>Influenza</a:t>
          </a:r>
        </a:p>
      </dsp:txBody>
      <dsp:txXfrm>
        <a:off x="3473276" y="1790186"/>
        <a:ext cx="5239432" cy="1423426"/>
      </dsp:txXfrm>
    </dsp:sp>
    <dsp:sp modelId="{31529E59-461E-469C-998A-1CFF43875944}">
      <dsp:nvSpPr>
        <dsp:cNvPr id="0" name=""/>
        <dsp:cNvSpPr/>
      </dsp:nvSpPr>
      <dsp:spPr>
        <a:xfrm rot="4010762">
          <a:off x="895843" y="3307997"/>
          <a:ext cx="1787808" cy="31609"/>
        </a:xfrm>
        <a:custGeom>
          <a:avLst/>
          <a:gdLst/>
          <a:ahLst/>
          <a:cxnLst/>
          <a:rect l="0" t="0" r="0" b="0"/>
          <a:pathLst>
            <a:path>
              <a:moveTo>
                <a:pt x="0" y="15804"/>
              </a:moveTo>
              <a:lnTo>
                <a:pt x="1787808" y="15804"/>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745052" y="3279106"/>
        <a:ext cx="89390" cy="89390"/>
      </dsp:txXfrm>
    </dsp:sp>
    <dsp:sp modelId="{8CB6B122-FBD7-43C1-ADA8-2767B31436C9}">
      <dsp:nvSpPr>
        <dsp:cNvPr id="0" name=""/>
        <dsp:cNvSpPr/>
      </dsp:nvSpPr>
      <dsp:spPr>
        <a:xfrm>
          <a:off x="2141234" y="3875705"/>
          <a:ext cx="1116003" cy="539996"/>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accent1"/>
              </a:solidFill>
            </a:rPr>
            <a:t>Reservoir (other)</a:t>
          </a:r>
        </a:p>
      </dsp:txBody>
      <dsp:txXfrm>
        <a:off x="2157050" y="3891521"/>
        <a:ext cx="1084371" cy="508364"/>
      </dsp:txXfrm>
    </dsp:sp>
    <dsp:sp modelId="{50A61FC8-F316-46FC-B5CB-F1A6D86C7FB8}">
      <dsp:nvSpPr>
        <dsp:cNvPr id="0" name=""/>
        <dsp:cNvSpPr/>
      </dsp:nvSpPr>
      <dsp:spPr>
        <a:xfrm>
          <a:off x="3257237" y="4129898"/>
          <a:ext cx="171771" cy="31609"/>
        </a:xfrm>
        <a:custGeom>
          <a:avLst/>
          <a:gdLst/>
          <a:ahLst/>
          <a:cxnLst/>
          <a:rect l="0" t="0" r="0" b="0"/>
          <a:pathLst>
            <a:path>
              <a:moveTo>
                <a:pt x="0" y="15804"/>
              </a:moveTo>
              <a:lnTo>
                <a:pt x="171771" y="15804"/>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38829" y="4141409"/>
        <a:ext cx="8588" cy="8588"/>
      </dsp:txXfrm>
    </dsp:sp>
    <dsp:sp modelId="{157DF956-E418-4152-A595-E5743C6A7454}">
      <dsp:nvSpPr>
        <dsp:cNvPr id="0" name=""/>
        <dsp:cNvSpPr/>
      </dsp:nvSpPr>
      <dsp:spPr>
        <a:xfrm>
          <a:off x="3429008" y="3389705"/>
          <a:ext cx="5328002" cy="1511996"/>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accent1"/>
              </a:solidFill>
            </a:rPr>
            <a:t>Transmission from a</a:t>
          </a:r>
          <a:r>
            <a:rPr lang="en-GB" sz="1800" kern="1200" dirty="0">
              <a:solidFill>
                <a:schemeClr val="accent1"/>
              </a:solidFill>
            </a:rPr>
            <a:t>n inanimate reservoir/fomite to a susceptible host. A reservoir could be soil, as for </a:t>
          </a:r>
          <a:r>
            <a:rPr lang="en-US" sz="1800" kern="1200" dirty="0">
              <a:solidFill>
                <a:schemeClr val="accent1"/>
              </a:solidFill>
            </a:rPr>
            <a:t>tetanus bacteria.</a:t>
          </a:r>
        </a:p>
        <a:p>
          <a:pPr lvl="0" algn="ctr" defTabSz="800100">
            <a:lnSpc>
              <a:spcPct val="90000"/>
            </a:lnSpc>
            <a:spcBef>
              <a:spcPct val="0"/>
            </a:spcBef>
            <a:spcAft>
              <a:spcPct val="35000"/>
            </a:spcAft>
          </a:pPr>
          <a:r>
            <a:rPr lang="en-US" sz="1800" kern="1200" dirty="0">
              <a:solidFill>
                <a:schemeClr val="accent1"/>
              </a:solidFill>
            </a:rPr>
            <a:t>Tetanus</a:t>
          </a:r>
        </a:p>
        <a:p>
          <a:pPr lvl="0" algn="ctr" defTabSz="800100">
            <a:lnSpc>
              <a:spcPct val="90000"/>
            </a:lnSpc>
            <a:spcBef>
              <a:spcPct val="0"/>
            </a:spcBef>
            <a:spcAft>
              <a:spcPct val="35000"/>
            </a:spcAft>
          </a:pPr>
          <a:r>
            <a:rPr lang="en-US" sz="1800" kern="1200" dirty="0">
              <a:solidFill>
                <a:schemeClr val="accent1"/>
              </a:solidFill>
            </a:rPr>
            <a:t>Influenza (fomite)</a:t>
          </a:r>
        </a:p>
      </dsp:txBody>
      <dsp:txXfrm>
        <a:off x="3473293" y="3433990"/>
        <a:ext cx="5239432" cy="14234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9D1FD-0B22-44BF-804F-38C5FF4A3386}">
      <dsp:nvSpPr>
        <dsp:cNvPr id="0" name=""/>
        <dsp:cNvSpPr/>
      </dsp:nvSpPr>
      <dsp:spPr>
        <a:xfrm>
          <a:off x="8188" y="2203312"/>
          <a:ext cx="1430073" cy="597174"/>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accent1"/>
              </a:solidFill>
            </a:rPr>
            <a:t>Indirect transmission</a:t>
          </a:r>
        </a:p>
      </dsp:txBody>
      <dsp:txXfrm>
        <a:off x="25679" y="2220803"/>
        <a:ext cx="1395091" cy="562192"/>
      </dsp:txXfrm>
    </dsp:sp>
    <dsp:sp modelId="{14857194-9E52-4A15-8E91-4C2022729183}">
      <dsp:nvSpPr>
        <dsp:cNvPr id="0" name=""/>
        <dsp:cNvSpPr/>
      </dsp:nvSpPr>
      <dsp:spPr>
        <a:xfrm>
          <a:off x="1438261" y="2486095"/>
          <a:ext cx="466738" cy="31609"/>
        </a:xfrm>
        <a:custGeom>
          <a:avLst/>
          <a:gdLst/>
          <a:ahLst/>
          <a:cxnLst/>
          <a:rect l="0" t="0" r="0" b="0"/>
          <a:pathLst>
            <a:path>
              <a:moveTo>
                <a:pt x="0" y="15804"/>
              </a:moveTo>
              <a:lnTo>
                <a:pt x="466738" y="15804"/>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59962" y="2490231"/>
        <a:ext cx="23336" cy="23336"/>
      </dsp:txXfrm>
    </dsp:sp>
    <dsp:sp modelId="{DF814F17-8525-4209-AE4C-164E9FDA1BC5}">
      <dsp:nvSpPr>
        <dsp:cNvPr id="0" name=""/>
        <dsp:cNvSpPr/>
      </dsp:nvSpPr>
      <dsp:spPr>
        <a:xfrm>
          <a:off x="1905000" y="2203101"/>
          <a:ext cx="1116003" cy="597596"/>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accent1"/>
              </a:solidFill>
            </a:rPr>
            <a:t>Vector</a:t>
          </a:r>
        </a:p>
      </dsp:txBody>
      <dsp:txXfrm>
        <a:off x="1922503" y="2220604"/>
        <a:ext cx="1080997" cy="562590"/>
      </dsp:txXfrm>
    </dsp:sp>
    <dsp:sp modelId="{48D45E31-0320-47BA-861D-782189FDECF4}">
      <dsp:nvSpPr>
        <dsp:cNvPr id="0" name=""/>
        <dsp:cNvSpPr/>
      </dsp:nvSpPr>
      <dsp:spPr>
        <a:xfrm>
          <a:off x="3021003" y="2486095"/>
          <a:ext cx="407987" cy="31609"/>
        </a:xfrm>
        <a:custGeom>
          <a:avLst/>
          <a:gdLst/>
          <a:ahLst/>
          <a:cxnLst/>
          <a:rect l="0" t="0" r="0" b="0"/>
          <a:pathLst>
            <a:path>
              <a:moveTo>
                <a:pt x="0" y="15804"/>
              </a:moveTo>
              <a:lnTo>
                <a:pt x="407987" y="15804"/>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4797" y="2491700"/>
        <a:ext cx="20399" cy="20399"/>
      </dsp:txXfrm>
    </dsp:sp>
    <dsp:sp modelId="{1D82A5D6-1EA5-41FD-A91B-588171F13877}">
      <dsp:nvSpPr>
        <dsp:cNvPr id="0" name=""/>
        <dsp:cNvSpPr/>
      </dsp:nvSpPr>
      <dsp:spPr>
        <a:xfrm>
          <a:off x="3428991" y="1277897"/>
          <a:ext cx="5328002" cy="2448004"/>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solidFill>
                <a:schemeClr val="accent1"/>
              </a:solidFill>
            </a:rPr>
            <a:t>A living thing that transmits a pathogen from an infected host to a susceptible host. Bats and mosquitoes are vectors.</a:t>
          </a:r>
          <a:endParaRPr lang="en-US" sz="1800" kern="1200" dirty="0">
            <a:solidFill>
              <a:schemeClr val="accent1"/>
            </a:solidFill>
          </a:endParaRPr>
        </a:p>
        <a:p>
          <a:pPr lvl="0" algn="ctr" defTabSz="800100">
            <a:lnSpc>
              <a:spcPct val="90000"/>
            </a:lnSpc>
            <a:spcBef>
              <a:spcPct val="0"/>
            </a:spcBef>
            <a:spcAft>
              <a:spcPct val="35000"/>
            </a:spcAft>
          </a:pPr>
          <a:r>
            <a:rPr lang="en-US" sz="1800" kern="1200" dirty="0">
              <a:solidFill>
                <a:schemeClr val="accent1"/>
              </a:solidFill>
            </a:rPr>
            <a:t>Tetanus via dog-bite saliva</a:t>
          </a:r>
        </a:p>
        <a:p>
          <a:pPr lvl="0" algn="ctr" defTabSz="800100">
            <a:lnSpc>
              <a:spcPct val="90000"/>
            </a:lnSpc>
            <a:spcBef>
              <a:spcPct val="0"/>
            </a:spcBef>
            <a:spcAft>
              <a:spcPct val="35000"/>
            </a:spcAft>
          </a:pPr>
          <a:r>
            <a:rPr lang="en-US" sz="1800" kern="1200" dirty="0">
              <a:solidFill>
                <a:schemeClr val="accent1"/>
              </a:solidFill>
            </a:rPr>
            <a:t>Honeybee viruses via </a:t>
          </a:r>
          <a:r>
            <a:rPr lang="en-US" sz="1800" kern="1200" dirty="0" err="1">
              <a:solidFill>
                <a:schemeClr val="accent1"/>
              </a:solidFill>
            </a:rPr>
            <a:t>varroa</a:t>
          </a:r>
          <a:r>
            <a:rPr lang="en-US" sz="1800" kern="1200" dirty="0">
              <a:solidFill>
                <a:schemeClr val="accent1"/>
              </a:solidFill>
            </a:rPr>
            <a:t> mite</a:t>
          </a:r>
        </a:p>
        <a:p>
          <a:pPr lvl="0" algn="ctr" defTabSz="800100">
            <a:lnSpc>
              <a:spcPct val="90000"/>
            </a:lnSpc>
            <a:spcBef>
              <a:spcPct val="0"/>
            </a:spcBef>
            <a:spcAft>
              <a:spcPct val="35000"/>
            </a:spcAft>
          </a:pPr>
          <a:r>
            <a:rPr lang="en-GB" sz="1800" kern="1200" dirty="0">
              <a:solidFill>
                <a:schemeClr val="accent1"/>
              </a:solidFill>
            </a:rPr>
            <a:t>ABL via healthy carrier bat</a:t>
          </a:r>
          <a:endParaRPr lang="en-US" sz="1800" kern="1200" dirty="0">
            <a:solidFill>
              <a:schemeClr val="accent1"/>
            </a:solidFill>
          </a:endParaRPr>
        </a:p>
        <a:p>
          <a:pPr lvl="0" algn="ctr" defTabSz="800100">
            <a:lnSpc>
              <a:spcPct val="90000"/>
            </a:lnSpc>
            <a:spcBef>
              <a:spcPct val="0"/>
            </a:spcBef>
            <a:spcAft>
              <a:spcPct val="35000"/>
            </a:spcAft>
          </a:pPr>
          <a:r>
            <a:rPr lang="en-US" sz="1800" kern="1200" dirty="0">
              <a:solidFill>
                <a:schemeClr val="accent1"/>
              </a:solidFill>
            </a:rPr>
            <a:t>Ross River disease</a:t>
          </a:r>
        </a:p>
        <a:p>
          <a:pPr lvl="0" algn="ctr" defTabSz="800100">
            <a:lnSpc>
              <a:spcPct val="90000"/>
            </a:lnSpc>
            <a:spcBef>
              <a:spcPct val="0"/>
            </a:spcBef>
            <a:spcAft>
              <a:spcPct val="35000"/>
            </a:spcAft>
          </a:pPr>
          <a:r>
            <a:rPr lang="en-US" sz="1800" kern="1200" dirty="0">
              <a:solidFill>
                <a:schemeClr val="accent1"/>
              </a:solidFill>
            </a:rPr>
            <a:t>Malaria</a:t>
          </a:r>
        </a:p>
      </dsp:txBody>
      <dsp:txXfrm>
        <a:off x="3500691" y="1349597"/>
        <a:ext cx="5184602" cy="23046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9D1FD-0B22-44BF-804F-38C5FF4A3386}">
      <dsp:nvSpPr>
        <dsp:cNvPr id="0" name=""/>
        <dsp:cNvSpPr/>
      </dsp:nvSpPr>
      <dsp:spPr>
        <a:xfrm>
          <a:off x="9199" y="2385400"/>
          <a:ext cx="1348709" cy="563198"/>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accent1"/>
              </a:solidFill>
            </a:rPr>
            <a:t>Indirect transmission</a:t>
          </a:r>
        </a:p>
      </dsp:txBody>
      <dsp:txXfrm>
        <a:off x="25695" y="2401896"/>
        <a:ext cx="1315717" cy="530206"/>
      </dsp:txXfrm>
    </dsp:sp>
    <dsp:sp modelId="{14857194-9E52-4A15-8E91-4C2022729183}">
      <dsp:nvSpPr>
        <dsp:cNvPr id="0" name=""/>
        <dsp:cNvSpPr/>
      </dsp:nvSpPr>
      <dsp:spPr>
        <a:xfrm>
          <a:off x="1357908" y="2653017"/>
          <a:ext cx="406653" cy="27965"/>
        </a:xfrm>
        <a:custGeom>
          <a:avLst/>
          <a:gdLst/>
          <a:ahLst/>
          <a:cxnLst/>
          <a:rect l="0" t="0" r="0" b="0"/>
          <a:pathLst>
            <a:path>
              <a:moveTo>
                <a:pt x="0" y="13982"/>
              </a:moveTo>
              <a:lnTo>
                <a:pt x="406653" y="13982"/>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51069" y="2656833"/>
        <a:ext cx="20332" cy="20332"/>
      </dsp:txXfrm>
    </dsp:sp>
    <dsp:sp modelId="{DF814F17-8525-4209-AE4C-164E9FDA1BC5}">
      <dsp:nvSpPr>
        <dsp:cNvPr id="0" name=""/>
        <dsp:cNvSpPr/>
      </dsp:nvSpPr>
      <dsp:spPr>
        <a:xfrm>
          <a:off x="1764562" y="1904560"/>
          <a:ext cx="2458714" cy="1524879"/>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accent1"/>
              </a:solidFill>
            </a:rPr>
            <a:t>Soilborne/ waterborne/foodborne and vehicle or fomite </a:t>
          </a:r>
        </a:p>
      </dsp:txBody>
      <dsp:txXfrm>
        <a:off x="1809224" y="1949222"/>
        <a:ext cx="2369390" cy="1435555"/>
      </dsp:txXfrm>
    </dsp:sp>
    <dsp:sp modelId="{48D45E31-0320-47BA-861D-782189FDECF4}">
      <dsp:nvSpPr>
        <dsp:cNvPr id="0" name=""/>
        <dsp:cNvSpPr/>
      </dsp:nvSpPr>
      <dsp:spPr>
        <a:xfrm>
          <a:off x="4223276" y="2653017"/>
          <a:ext cx="366907" cy="27965"/>
        </a:xfrm>
        <a:custGeom>
          <a:avLst/>
          <a:gdLst/>
          <a:ahLst/>
          <a:cxnLst/>
          <a:rect l="0" t="0" r="0" b="0"/>
          <a:pathLst>
            <a:path>
              <a:moveTo>
                <a:pt x="0" y="13982"/>
              </a:moveTo>
              <a:lnTo>
                <a:pt x="366907" y="13982"/>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97558" y="2657827"/>
        <a:ext cx="18345" cy="18345"/>
      </dsp:txXfrm>
    </dsp:sp>
    <dsp:sp modelId="{1D82A5D6-1EA5-41FD-A91B-588171F13877}">
      <dsp:nvSpPr>
        <dsp:cNvPr id="0" name=""/>
        <dsp:cNvSpPr/>
      </dsp:nvSpPr>
      <dsp:spPr>
        <a:xfrm>
          <a:off x="4590184" y="551789"/>
          <a:ext cx="5024864" cy="4230420"/>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solidFill>
                <a:schemeClr val="accent1"/>
              </a:solidFill>
            </a:rPr>
            <a:t>An inanimate object (fomite) acts as an intermediary between the portal of exit from the reservoir and the portal of entry to the host. For example, car tyres and human shoes can carry pathogens from a contaminated area to an area </a:t>
          </a:r>
          <a:r>
            <a:rPr lang="en-US" sz="1800" kern="1200" dirty="0">
              <a:solidFill>
                <a:schemeClr val="accent1"/>
              </a:solidFill>
            </a:rPr>
            <a:t>containing susceptible hosts.</a:t>
          </a:r>
        </a:p>
        <a:p>
          <a:pPr lvl="0" algn="ctr" defTabSz="800100">
            <a:lnSpc>
              <a:spcPct val="90000"/>
            </a:lnSpc>
            <a:spcBef>
              <a:spcPct val="0"/>
            </a:spcBef>
            <a:spcAft>
              <a:spcPct val="35000"/>
            </a:spcAft>
          </a:pPr>
          <a:r>
            <a:rPr lang="en-GB" sz="1800" kern="1200" dirty="0">
              <a:solidFill>
                <a:schemeClr val="accent1"/>
              </a:solidFill>
            </a:rPr>
            <a:t>Pathogens can swim or be carried through water or wet soil from an infected host to a susceptible host.</a:t>
          </a:r>
        </a:p>
        <a:p>
          <a:pPr lvl="0" algn="ctr" defTabSz="800100">
            <a:lnSpc>
              <a:spcPct val="90000"/>
            </a:lnSpc>
            <a:spcBef>
              <a:spcPct val="0"/>
            </a:spcBef>
            <a:spcAft>
              <a:spcPct val="35000"/>
            </a:spcAft>
          </a:pPr>
          <a:r>
            <a:rPr lang="en-GB" sz="1800" kern="1200" dirty="0">
              <a:solidFill>
                <a:schemeClr val="accent1"/>
              </a:solidFill>
            </a:rPr>
            <a:t>Contaminated food (note none of the diseases studies are transmitted this way)</a:t>
          </a:r>
          <a:endParaRPr lang="en-US" sz="1800" kern="1200" dirty="0">
            <a:solidFill>
              <a:schemeClr val="accent1"/>
            </a:solidFill>
          </a:endParaRPr>
        </a:p>
        <a:p>
          <a:pPr lvl="0" algn="ctr" defTabSz="800100">
            <a:lnSpc>
              <a:spcPct val="90000"/>
            </a:lnSpc>
            <a:spcBef>
              <a:spcPct val="0"/>
            </a:spcBef>
            <a:spcAft>
              <a:spcPct val="35000"/>
            </a:spcAft>
          </a:pPr>
          <a:r>
            <a:rPr lang="en-GB" sz="1800" kern="1200" dirty="0">
              <a:solidFill>
                <a:schemeClr val="accent1"/>
              </a:solidFill>
            </a:rPr>
            <a:t>Crown gall can enter via a wound</a:t>
          </a:r>
          <a:endParaRPr lang="en-US" sz="1800" kern="1200" dirty="0">
            <a:solidFill>
              <a:schemeClr val="accent1"/>
            </a:solidFill>
          </a:endParaRPr>
        </a:p>
        <a:p>
          <a:pPr lvl="0" algn="ctr" defTabSz="800100">
            <a:lnSpc>
              <a:spcPct val="90000"/>
            </a:lnSpc>
            <a:spcBef>
              <a:spcPct val="0"/>
            </a:spcBef>
            <a:spcAft>
              <a:spcPct val="35000"/>
            </a:spcAft>
          </a:pPr>
          <a:r>
            <a:rPr lang="en-US" sz="1800" kern="1200" dirty="0" err="1">
              <a:solidFill>
                <a:schemeClr val="accent1"/>
              </a:solidFill>
            </a:rPr>
            <a:t>Chytridiomycosis</a:t>
          </a:r>
          <a:endParaRPr lang="en-US" sz="1800" kern="1200" dirty="0">
            <a:solidFill>
              <a:schemeClr val="accent1"/>
            </a:solidFill>
          </a:endParaRPr>
        </a:p>
        <a:p>
          <a:pPr lvl="0" algn="ctr" defTabSz="800100">
            <a:lnSpc>
              <a:spcPct val="90000"/>
            </a:lnSpc>
            <a:spcBef>
              <a:spcPct val="0"/>
            </a:spcBef>
            <a:spcAft>
              <a:spcPct val="35000"/>
            </a:spcAft>
          </a:pPr>
          <a:r>
            <a:rPr lang="en-US" sz="1800" kern="1200" dirty="0">
              <a:solidFill>
                <a:schemeClr val="accent1"/>
              </a:solidFill>
            </a:rPr>
            <a:t>Phytophthora</a:t>
          </a:r>
        </a:p>
      </dsp:txBody>
      <dsp:txXfrm>
        <a:off x="4714089" y="675694"/>
        <a:ext cx="4777054" cy="39826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57C27-795C-D74E-BD6C-407E27EAE798}">
      <dsp:nvSpPr>
        <dsp:cNvPr id="0" name=""/>
        <dsp:cNvSpPr/>
      </dsp:nvSpPr>
      <dsp:spPr>
        <a:xfrm>
          <a:off x="3689189" y="2211328"/>
          <a:ext cx="1690527" cy="1690527"/>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t>Virus structural features</a:t>
          </a:r>
        </a:p>
      </dsp:txBody>
      <dsp:txXfrm>
        <a:off x="3936761" y="2458900"/>
        <a:ext cx="1195383" cy="1195383"/>
      </dsp:txXfrm>
    </dsp:sp>
    <dsp:sp modelId="{5072AE1D-1CBC-1D48-B726-30457DEBEF13}">
      <dsp:nvSpPr>
        <dsp:cNvPr id="0" name=""/>
        <dsp:cNvSpPr/>
      </dsp:nvSpPr>
      <dsp:spPr>
        <a:xfrm rot="16200000">
          <a:off x="4376695" y="2036300"/>
          <a:ext cx="315514" cy="34541"/>
        </a:xfrm>
        <a:custGeom>
          <a:avLst/>
          <a:gdLst/>
          <a:ahLst/>
          <a:cxnLst/>
          <a:rect l="0" t="0" r="0" b="0"/>
          <a:pathLst>
            <a:path>
              <a:moveTo>
                <a:pt x="0" y="17270"/>
              </a:moveTo>
              <a:lnTo>
                <a:pt x="315514" y="17270"/>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4526565" y="2045683"/>
        <a:ext cx="15775" cy="15775"/>
      </dsp:txXfrm>
    </dsp:sp>
    <dsp:sp modelId="{0A844BCA-8902-8D43-846E-1340C164D67B}">
      <dsp:nvSpPr>
        <dsp:cNvPr id="0" name=""/>
        <dsp:cNvSpPr/>
      </dsp:nvSpPr>
      <dsp:spPr>
        <a:xfrm>
          <a:off x="3513492" y="-179105"/>
          <a:ext cx="2041921" cy="2074920"/>
        </a:xfrm>
        <a:prstGeom prst="ellipse">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t>DNA or RNA enclosed within a capsid or protein coat</a:t>
          </a:r>
        </a:p>
      </dsp:txBody>
      <dsp:txXfrm>
        <a:off x="3812524" y="124760"/>
        <a:ext cx="1443857" cy="1467190"/>
      </dsp:txXfrm>
    </dsp:sp>
    <dsp:sp modelId="{E55D31A2-5BA2-0A46-BAE1-9FC9BFD06EC7}">
      <dsp:nvSpPr>
        <dsp:cNvPr id="0" name=""/>
        <dsp:cNvSpPr/>
      </dsp:nvSpPr>
      <dsp:spPr>
        <a:xfrm rot="20520000">
          <a:off x="5330358" y="2727682"/>
          <a:ext cx="326448" cy="34541"/>
        </a:xfrm>
        <a:custGeom>
          <a:avLst/>
          <a:gdLst/>
          <a:ahLst/>
          <a:cxnLst/>
          <a:rect l="0" t="0" r="0" b="0"/>
          <a:pathLst>
            <a:path>
              <a:moveTo>
                <a:pt x="0" y="17270"/>
              </a:moveTo>
              <a:lnTo>
                <a:pt x="326448" y="17270"/>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5485420" y="2736791"/>
        <a:ext cx="16322" cy="16322"/>
      </dsp:txXfrm>
    </dsp:sp>
    <dsp:sp modelId="{DEE12216-FA08-3345-8EB9-69FE8958AD89}">
      <dsp:nvSpPr>
        <dsp:cNvPr id="0" name=""/>
        <dsp:cNvSpPr/>
      </dsp:nvSpPr>
      <dsp:spPr>
        <a:xfrm>
          <a:off x="5598351" y="1352890"/>
          <a:ext cx="2053501" cy="2048818"/>
        </a:xfrm>
        <a:prstGeom prst="ellipse">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t>Nucleic acid, either DNA or RNA</a:t>
          </a:r>
        </a:p>
      </dsp:txBody>
      <dsp:txXfrm>
        <a:off x="5899079" y="1652932"/>
        <a:ext cx="1452045" cy="1448734"/>
      </dsp:txXfrm>
    </dsp:sp>
    <dsp:sp modelId="{F67C1D5C-B925-A84B-9E7D-9696C5DB5C87}">
      <dsp:nvSpPr>
        <dsp:cNvPr id="0" name=""/>
        <dsp:cNvSpPr/>
      </dsp:nvSpPr>
      <dsp:spPr>
        <a:xfrm rot="3240000">
          <a:off x="4964467" y="3854295"/>
          <a:ext cx="324197" cy="34541"/>
        </a:xfrm>
        <a:custGeom>
          <a:avLst/>
          <a:gdLst/>
          <a:ahLst/>
          <a:cxnLst/>
          <a:rect l="0" t="0" r="0" b="0"/>
          <a:pathLst>
            <a:path>
              <a:moveTo>
                <a:pt x="0" y="17270"/>
              </a:moveTo>
              <a:lnTo>
                <a:pt x="324197" y="17270"/>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5118461" y="3863461"/>
        <a:ext cx="16209" cy="16209"/>
      </dsp:txXfrm>
    </dsp:sp>
    <dsp:sp modelId="{0B042CFC-A7DB-F84F-9AD6-7FC5F31D0F38}">
      <dsp:nvSpPr>
        <dsp:cNvPr id="0" name=""/>
        <dsp:cNvSpPr/>
      </dsp:nvSpPr>
      <dsp:spPr>
        <a:xfrm>
          <a:off x="4782027" y="3814255"/>
          <a:ext cx="2089036" cy="2041498"/>
        </a:xfrm>
        <a:prstGeom prst="ellipse">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t>No organelles, no metabolic machinery, metabolically inert</a:t>
          </a:r>
        </a:p>
      </dsp:txBody>
      <dsp:txXfrm>
        <a:off x="5087959" y="4113225"/>
        <a:ext cx="1477172" cy="1443558"/>
      </dsp:txXfrm>
    </dsp:sp>
    <dsp:sp modelId="{7337F1DC-4477-CD4F-AC98-BE6129B96D5F}">
      <dsp:nvSpPr>
        <dsp:cNvPr id="0" name=""/>
        <dsp:cNvSpPr/>
      </dsp:nvSpPr>
      <dsp:spPr>
        <a:xfrm rot="7560000">
          <a:off x="3766724" y="3861182"/>
          <a:ext cx="341223" cy="34541"/>
        </a:xfrm>
        <a:custGeom>
          <a:avLst/>
          <a:gdLst/>
          <a:ahLst/>
          <a:cxnLst/>
          <a:rect l="0" t="0" r="0" b="0"/>
          <a:pathLst>
            <a:path>
              <a:moveTo>
                <a:pt x="0" y="17270"/>
              </a:moveTo>
              <a:lnTo>
                <a:pt x="341223" y="17270"/>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3928805" y="3869922"/>
        <a:ext cx="17061" cy="17061"/>
      </dsp:txXfrm>
    </dsp:sp>
    <dsp:sp modelId="{224DF345-650D-DA4A-A6C0-5DC52ED8B7E9}">
      <dsp:nvSpPr>
        <dsp:cNvPr id="0" name=""/>
        <dsp:cNvSpPr/>
      </dsp:nvSpPr>
      <dsp:spPr>
        <a:xfrm>
          <a:off x="2165452" y="3853205"/>
          <a:ext cx="2153817" cy="1963598"/>
        </a:xfrm>
        <a:prstGeom prst="ellipse">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t>Very small. 30 - 300 nanometres in length</a:t>
          </a:r>
        </a:p>
      </dsp:txBody>
      <dsp:txXfrm>
        <a:off x="2480871" y="4140767"/>
        <a:ext cx="1522979" cy="1388474"/>
      </dsp:txXfrm>
    </dsp:sp>
    <dsp:sp modelId="{1085D657-587D-9943-98CB-8D199AE99364}">
      <dsp:nvSpPr>
        <dsp:cNvPr id="0" name=""/>
        <dsp:cNvSpPr/>
      </dsp:nvSpPr>
      <dsp:spPr>
        <a:xfrm rot="11880000">
          <a:off x="3658469" y="2766703"/>
          <a:ext cx="73897" cy="34541"/>
        </a:xfrm>
        <a:custGeom>
          <a:avLst/>
          <a:gdLst/>
          <a:ahLst/>
          <a:cxnLst/>
          <a:rect l="0" t="0" r="0" b="0"/>
          <a:pathLst>
            <a:path>
              <a:moveTo>
                <a:pt x="0" y="17270"/>
              </a:moveTo>
              <a:lnTo>
                <a:pt x="73897" y="17270"/>
              </a:lnTo>
            </a:path>
          </a:pathLst>
        </a:custGeom>
        <a:noFill/>
        <a:ln w="34925" cap="flat" cmpd="sng" algn="in">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3693571" y="2782126"/>
        <a:ext cx="3694" cy="3694"/>
      </dsp:txXfrm>
    </dsp:sp>
    <dsp:sp modelId="{031DD812-CE6C-9E45-8B6C-5D2BD19FD666}">
      <dsp:nvSpPr>
        <dsp:cNvPr id="0" name=""/>
        <dsp:cNvSpPr/>
      </dsp:nvSpPr>
      <dsp:spPr>
        <a:xfrm>
          <a:off x="1157819" y="1158572"/>
          <a:ext cx="2571969" cy="2437453"/>
        </a:xfrm>
        <a:prstGeom prst="ellipse">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t>have proteins that can recognise and bind to receptors on host cell</a:t>
          </a:r>
        </a:p>
      </dsp:txBody>
      <dsp:txXfrm>
        <a:off x="1534475" y="1515529"/>
        <a:ext cx="1818657" cy="17235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EFC1C-CAA5-4176-B7AB-FD181FA893C6}">
      <dsp:nvSpPr>
        <dsp:cNvPr id="0" name=""/>
        <dsp:cNvSpPr/>
      </dsp:nvSpPr>
      <dsp:spPr>
        <a:xfrm>
          <a:off x="3051140" y="-235912"/>
          <a:ext cx="2044325" cy="914991"/>
        </a:xfrm>
        <a:prstGeom prst="roundRect">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1"/>
              </a:solidFill>
            </a:rPr>
            <a:t>Infected host reservoir</a:t>
          </a:r>
        </a:p>
      </dsp:txBody>
      <dsp:txXfrm>
        <a:off x="3095806" y="-191246"/>
        <a:ext cx="1954993" cy="825659"/>
      </dsp:txXfrm>
    </dsp:sp>
    <dsp:sp modelId="{E408AEF1-5134-4B0B-B3AC-FF6FD43F4D9A}">
      <dsp:nvSpPr>
        <dsp:cNvPr id="0" name=""/>
        <dsp:cNvSpPr/>
      </dsp:nvSpPr>
      <dsp:spPr>
        <a:xfrm>
          <a:off x="2658582" y="303453"/>
          <a:ext cx="4527098" cy="4527098"/>
        </a:xfrm>
        <a:custGeom>
          <a:avLst/>
          <a:gdLst/>
          <a:ahLst/>
          <a:cxnLst/>
          <a:rect l="0" t="0" r="0" b="0"/>
          <a:pathLst>
            <a:path>
              <a:moveTo>
                <a:pt x="2630202" y="29892"/>
              </a:moveTo>
              <a:arcTo wR="2263549" hR="2263549" stAng="16759316" swAng="899074"/>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71DA48B-C3C6-4F0B-84CB-74BC83710DE1}">
      <dsp:nvSpPr>
        <dsp:cNvPr id="0" name=""/>
        <dsp:cNvSpPr/>
      </dsp:nvSpPr>
      <dsp:spPr>
        <a:xfrm>
          <a:off x="5285406" y="591806"/>
          <a:ext cx="2466021" cy="1380899"/>
        </a:xfrm>
        <a:prstGeom prst="roundRect">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a:solidFill>
                <a:schemeClr val="accent1"/>
              </a:solidFill>
            </a:rPr>
            <a:t>Site for replication of infectious agent</a:t>
          </a:r>
          <a:r>
            <a:rPr lang="en-US" sz="1600" kern="1200" dirty="0">
              <a:solidFill>
                <a:schemeClr val="accent1"/>
              </a:solidFill>
              <a:latin typeface="Arial"/>
            </a:rPr>
            <a:t> – Epithelial cells of the Respiratory System</a:t>
          </a:r>
          <a:endParaRPr lang="en-US" sz="1600" kern="1200" dirty="0">
            <a:solidFill>
              <a:schemeClr val="accent1"/>
            </a:solidFill>
          </a:endParaRPr>
        </a:p>
      </dsp:txBody>
      <dsp:txXfrm>
        <a:off x="5352816" y="659216"/>
        <a:ext cx="2331201" cy="1246079"/>
      </dsp:txXfrm>
    </dsp:sp>
    <dsp:sp modelId="{8626800B-CBF3-49DF-935C-6EA1955F6D20}">
      <dsp:nvSpPr>
        <dsp:cNvPr id="0" name=""/>
        <dsp:cNvSpPr/>
      </dsp:nvSpPr>
      <dsp:spPr>
        <a:xfrm>
          <a:off x="2191167" y="-382650"/>
          <a:ext cx="4527098" cy="4527098"/>
        </a:xfrm>
        <a:custGeom>
          <a:avLst/>
          <a:gdLst/>
          <a:ahLst/>
          <a:cxnLst/>
          <a:rect l="0" t="0" r="0" b="0"/>
          <a:pathLst>
            <a:path>
              <a:moveTo>
                <a:pt x="4521952" y="2416085"/>
              </a:moveTo>
              <a:arcTo wR="2263549" hR="2263549" stAng="231840" swAng="277457"/>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0E5ABA5-8EBB-4904-BF19-BADA06FD9C4B}">
      <dsp:nvSpPr>
        <dsp:cNvPr id="0" name=""/>
        <dsp:cNvSpPr/>
      </dsp:nvSpPr>
      <dsp:spPr>
        <a:xfrm>
          <a:off x="5517675" y="2275041"/>
          <a:ext cx="2017983" cy="1630048"/>
        </a:xfrm>
        <a:prstGeom prst="roundRect">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1"/>
              </a:solidFill>
            </a:rPr>
            <a:t>Portal of exit via cough &amp; sneeze releasing influenza virus in airborne droplets</a:t>
          </a:r>
        </a:p>
      </dsp:txBody>
      <dsp:txXfrm>
        <a:off x="5597247" y="2354613"/>
        <a:ext cx="1858839" cy="1470904"/>
      </dsp:txXfrm>
    </dsp:sp>
    <dsp:sp modelId="{296EDFA6-0584-4608-8E1E-22D5D1AE53B0}">
      <dsp:nvSpPr>
        <dsp:cNvPr id="0" name=""/>
        <dsp:cNvSpPr/>
      </dsp:nvSpPr>
      <dsp:spPr>
        <a:xfrm>
          <a:off x="2162927" y="-5890"/>
          <a:ext cx="4527098" cy="4527098"/>
        </a:xfrm>
        <a:custGeom>
          <a:avLst/>
          <a:gdLst/>
          <a:ahLst/>
          <a:cxnLst/>
          <a:rect l="0" t="0" r="0" b="0"/>
          <a:pathLst>
            <a:path>
              <a:moveTo>
                <a:pt x="3697431" y="4015015"/>
              </a:moveTo>
              <a:arcTo wR="2263549" hR="2263549" stAng="3041619" swAng="724451"/>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BE7AAA1-A386-452F-9C19-93D9C488483D}">
      <dsp:nvSpPr>
        <dsp:cNvPr id="0" name=""/>
        <dsp:cNvSpPr/>
      </dsp:nvSpPr>
      <dsp:spPr>
        <a:xfrm>
          <a:off x="2828893" y="3069332"/>
          <a:ext cx="2490797" cy="2865388"/>
        </a:xfrm>
        <a:prstGeom prst="roundRect">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1"/>
              </a:solidFill>
            </a:rPr>
            <a:t>Mode of transmission </a:t>
          </a:r>
        </a:p>
        <a:p>
          <a:pPr lvl="0" algn="ctr" defTabSz="711200">
            <a:lnSpc>
              <a:spcPct val="90000"/>
            </a:lnSpc>
            <a:spcBef>
              <a:spcPct val="0"/>
            </a:spcBef>
            <a:spcAft>
              <a:spcPct val="35000"/>
            </a:spcAft>
          </a:pPr>
          <a:r>
            <a:rPr lang="en-US" sz="1600" kern="1200" dirty="0">
              <a:solidFill>
                <a:schemeClr val="accent1"/>
              </a:solidFill>
            </a:rPr>
            <a:t>1. Air borne droplets (direct transmission via close contact) </a:t>
          </a:r>
        </a:p>
        <a:p>
          <a:pPr lvl="0" algn="ctr" defTabSz="711200">
            <a:lnSpc>
              <a:spcPct val="90000"/>
            </a:lnSpc>
            <a:spcBef>
              <a:spcPct val="0"/>
            </a:spcBef>
            <a:spcAft>
              <a:spcPct val="35000"/>
            </a:spcAft>
          </a:pPr>
          <a:r>
            <a:rPr lang="en-US" sz="1600" kern="1200" dirty="0">
              <a:solidFill>
                <a:schemeClr val="accent1"/>
              </a:solidFill>
            </a:rPr>
            <a:t>2. Direct contact via touch </a:t>
          </a:r>
        </a:p>
        <a:p>
          <a:pPr lvl="0" algn="ctr" defTabSz="711200">
            <a:lnSpc>
              <a:spcPct val="90000"/>
            </a:lnSpc>
            <a:spcBef>
              <a:spcPct val="0"/>
            </a:spcBef>
            <a:spcAft>
              <a:spcPct val="35000"/>
            </a:spcAft>
          </a:pPr>
          <a:r>
            <a:rPr lang="en-US" sz="1600" kern="1200" dirty="0">
              <a:solidFill>
                <a:schemeClr val="accent1"/>
              </a:solidFill>
            </a:rPr>
            <a:t>3. indirect contact via fomites &amp; airborne droplets that have become aerosols</a:t>
          </a:r>
        </a:p>
      </dsp:txBody>
      <dsp:txXfrm>
        <a:off x="2950484" y="3190923"/>
        <a:ext cx="2247615" cy="2622206"/>
      </dsp:txXfrm>
    </dsp:sp>
    <dsp:sp modelId="{95817AFD-F399-4D80-BB2D-2C649A663ED0}">
      <dsp:nvSpPr>
        <dsp:cNvPr id="0" name=""/>
        <dsp:cNvSpPr/>
      </dsp:nvSpPr>
      <dsp:spPr>
        <a:xfrm>
          <a:off x="511004" y="-643086"/>
          <a:ext cx="4527098" cy="4527098"/>
        </a:xfrm>
        <a:custGeom>
          <a:avLst/>
          <a:gdLst/>
          <a:ahLst/>
          <a:cxnLst/>
          <a:rect l="0" t="0" r="0" b="0"/>
          <a:pathLst>
            <a:path>
              <a:moveTo>
                <a:pt x="2114184" y="4522164"/>
              </a:moveTo>
              <a:arcTo wR="2263549" hR="2263549" stAng="5627012" swAng="942021"/>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C0F0C23-51A3-4860-9E09-6220C3E180E5}">
      <dsp:nvSpPr>
        <dsp:cNvPr id="0" name=""/>
        <dsp:cNvSpPr/>
      </dsp:nvSpPr>
      <dsp:spPr>
        <a:xfrm>
          <a:off x="351360" y="2376198"/>
          <a:ext cx="2434417" cy="1301657"/>
        </a:xfrm>
        <a:prstGeom prst="roundRect">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1"/>
              </a:solidFill>
            </a:rPr>
            <a:t>Portal of entry via inhaling airborne droplets containing influenza virus</a:t>
          </a:r>
        </a:p>
      </dsp:txBody>
      <dsp:txXfrm>
        <a:off x="414902" y="2439740"/>
        <a:ext cx="2307333" cy="1174573"/>
      </dsp:txXfrm>
    </dsp:sp>
    <dsp:sp modelId="{15A4069E-65F8-4C6E-BE6F-220CC3D99173}">
      <dsp:nvSpPr>
        <dsp:cNvPr id="0" name=""/>
        <dsp:cNvSpPr/>
      </dsp:nvSpPr>
      <dsp:spPr>
        <a:xfrm>
          <a:off x="1265518" y="1051067"/>
          <a:ext cx="4527098" cy="4527098"/>
        </a:xfrm>
        <a:custGeom>
          <a:avLst/>
          <a:gdLst/>
          <a:ahLst/>
          <a:cxnLst/>
          <a:rect l="0" t="0" r="0" b="0"/>
          <a:pathLst>
            <a:path>
              <a:moveTo>
                <a:pt x="260355" y="1209570"/>
              </a:moveTo>
              <a:arcTo wR="2263549" hR="2263549" stAng="12465064" swAng="589817"/>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85D7E37-D9BD-4024-BC72-1BBB5B2DE22E}">
      <dsp:nvSpPr>
        <dsp:cNvPr id="0" name=""/>
        <dsp:cNvSpPr/>
      </dsp:nvSpPr>
      <dsp:spPr>
        <a:xfrm>
          <a:off x="784195" y="817732"/>
          <a:ext cx="2338302" cy="1016649"/>
        </a:xfrm>
        <a:prstGeom prst="roundRect">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1"/>
              </a:solidFill>
            </a:rPr>
            <a:t>Susceptible host</a:t>
          </a:r>
        </a:p>
      </dsp:txBody>
      <dsp:txXfrm>
        <a:off x="833824" y="867361"/>
        <a:ext cx="2239044" cy="917391"/>
      </dsp:txXfrm>
    </dsp:sp>
    <dsp:sp modelId="{4D7518C9-DCBA-4D9F-80E7-D62DAFD4C77E}">
      <dsp:nvSpPr>
        <dsp:cNvPr id="0" name=""/>
        <dsp:cNvSpPr/>
      </dsp:nvSpPr>
      <dsp:spPr>
        <a:xfrm>
          <a:off x="733438" y="677513"/>
          <a:ext cx="4527098" cy="4527098"/>
        </a:xfrm>
        <a:custGeom>
          <a:avLst/>
          <a:gdLst/>
          <a:ahLst/>
          <a:cxnLst/>
          <a:rect l="0" t="0" r="0" b="0"/>
          <a:pathLst>
            <a:path>
              <a:moveTo>
                <a:pt x="1646451" y="85741"/>
              </a:moveTo>
              <a:arcTo wR="2263549" hR="2263549" stAng="15250771" swAng="809967"/>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9D1FD-0B22-44BF-804F-38C5FF4A3386}">
      <dsp:nvSpPr>
        <dsp:cNvPr id="0" name=""/>
        <dsp:cNvSpPr/>
      </dsp:nvSpPr>
      <dsp:spPr>
        <a:xfrm>
          <a:off x="6605" y="2646836"/>
          <a:ext cx="1567803" cy="654688"/>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Direct transmission</a:t>
          </a:r>
        </a:p>
      </dsp:txBody>
      <dsp:txXfrm>
        <a:off x="25780" y="2666011"/>
        <a:ext cx="1529453" cy="616338"/>
      </dsp:txXfrm>
    </dsp:sp>
    <dsp:sp modelId="{1ADF6484-3E6E-4889-97CF-D9BC7A84E18A}">
      <dsp:nvSpPr>
        <dsp:cNvPr id="0" name=""/>
        <dsp:cNvSpPr/>
      </dsp:nvSpPr>
      <dsp:spPr>
        <a:xfrm rot="18632421">
          <a:off x="1366904" y="2509076"/>
          <a:ext cx="1185683" cy="29151"/>
        </a:xfrm>
        <a:custGeom>
          <a:avLst/>
          <a:gdLst/>
          <a:ahLst/>
          <a:cxnLst/>
          <a:rect l="0" t="0" r="0" b="0"/>
          <a:pathLst>
            <a:path>
              <a:moveTo>
                <a:pt x="0" y="14575"/>
              </a:moveTo>
              <a:lnTo>
                <a:pt x="1185683" y="14575"/>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a:off x="1930104" y="2494009"/>
        <a:ext cx="59284" cy="59284"/>
      </dsp:txXfrm>
    </dsp:sp>
    <dsp:sp modelId="{CC462B86-F164-4F0D-BAF0-64327E94C2EA}">
      <dsp:nvSpPr>
        <dsp:cNvPr id="0" name=""/>
        <dsp:cNvSpPr/>
      </dsp:nvSpPr>
      <dsp:spPr>
        <a:xfrm>
          <a:off x="2345083" y="1777120"/>
          <a:ext cx="1223484" cy="592003"/>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Direct contact</a:t>
          </a:r>
        </a:p>
      </dsp:txBody>
      <dsp:txXfrm>
        <a:off x="2362422" y="1794459"/>
        <a:ext cx="1188806" cy="557325"/>
      </dsp:txXfrm>
    </dsp:sp>
    <dsp:sp modelId="{B19FD381-C828-40B3-8AF6-206BB11AE71D}">
      <dsp:nvSpPr>
        <dsp:cNvPr id="0" name=""/>
        <dsp:cNvSpPr/>
      </dsp:nvSpPr>
      <dsp:spPr>
        <a:xfrm rot="478477">
          <a:off x="3567617" y="2072197"/>
          <a:ext cx="196787" cy="29151"/>
        </a:xfrm>
        <a:custGeom>
          <a:avLst/>
          <a:gdLst/>
          <a:ahLst/>
          <a:cxnLst/>
          <a:rect l="0" t="0" r="0" b="0"/>
          <a:pathLst>
            <a:path>
              <a:moveTo>
                <a:pt x="0" y="14575"/>
              </a:moveTo>
              <a:lnTo>
                <a:pt x="196787" y="14575"/>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a:off x="3661091" y="2081853"/>
        <a:ext cx="9839" cy="9839"/>
      </dsp:txXfrm>
    </dsp:sp>
    <dsp:sp modelId="{15978340-5882-461B-B6E0-EC1A4CB6EF88}">
      <dsp:nvSpPr>
        <dsp:cNvPr id="0" name=""/>
        <dsp:cNvSpPr/>
      </dsp:nvSpPr>
      <dsp:spPr>
        <a:xfrm>
          <a:off x="3763453" y="1271615"/>
          <a:ext cx="5841137" cy="1657615"/>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solidFill>
                <a:schemeClr val="tx1"/>
              </a:solidFill>
            </a:rPr>
            <a:t>Transmission due to physical touch between an infected host and a susceptible host via body fluids on hands after cough or sneeze</a:t>
          </a:r>
        </a:p>
      </dsp:txBody>
      <dsp:txXfrm>
        <a:off x="3812003" y="1320165"/>
        <a:ext cx="5744037" cy="1560515"/>
      </dsp:txXfrm>
    </dsp:sp>
    <dsp:sp modelId="{14857194-9E52-4A15-8E91-4C2022729183}">
      <dsp:nvSpPr>
        <dsp:cNvPr id="0" name=""/>
        <dsp:cNvSpPr/>
      </dsp:nvSpPr>
      <dsp:spPr>
        <a:xfrm rot="2967579">
          <a:off x="1366904" y="3410134"/>
          <a:ext cx="1185683" cy="29151"/>
        </a:xfrm>
        <a:custGeom>
          <a:avLst/>
          <a:gdLst/>
          <a:ahLst/>
          <a:cxnLst/>
          <a:rect l="0" t="0" r="0" b="0"/>
          <a:pathLst>
            <a:path>
              <a:moveTo>
                <a:pt x="0" y="14575"/>
              </a:moveTo>
              <a:lnTo>
                <a:pt x="1185683" y="14575"/>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a:off x="1930104" y="3395068"/>
        <a:ext cx="59284" cy="59284"/>
      </dsp:txXfrm>
    </dsp:sp>
    <dsp:sp modelId="{DF814F17-8525-4209-AE4C-164E9FDA1BC5}">
      <dsp:nvSpPr>
        <dsp:cNvPr id="0" name=""/>
        <dsp:cNvSpPr/>
      </dsp:nvSpPr>
      <dsp:spPr>
        <a:xfrm>
          <a:off x="2345083" y="3579237"/>
          <a:ext cx="1223484" cy="592003"/>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Close contact</a:t>
          </a:r>
        </a:p>
      </dsp:txBody>
      <dsp:txXfrm>
        <a:off x="2362422" y="3596576"/>
        <a:ext cx="1188806" cy="557325"/>
      </dsp:txXfrm>
    </dsp:sp>
    <dsp:sp modelId="{48D45E31-0320-47BA-861D-782189FDECF4}">
      <dsp:nvSpPr>
        <dsp:cNvPr id="0" name=""/>
        <dsp:cNvSpPr/>
      </dsp:nvSpPr>
      <dsp:spPr>
        <a:xfrm>
          <a:off x="3568568" y="3860663"/>
          <a:ext cx="188295" cy="29151"/>
        </a:xfrm>
        <a:custGeom>
          <a:avLst/>
          <a:gdLst/>
          <a:ahLst/>
          <a:cxnLst/>
          <a:rect l="0" t="0" r="0" b="0"/>
          <a:pathLst>
            <a:path>
              <a:moveTo>
                <a:pt x="0" y="14575"/>
              </a:moveTo>
              <a:lnTo>
                <a:pt x="188295" y="14575"/>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a:off x="3658008" y="3870532"/>
        <a:ext cx="9414" cy="9414"/>
      </dsp:txXfrm>
    </dsp:sp>
    <dsp:sp modelId="{1D82A5D6-1EA5-41FD-A91B-588171F13877}">
      <dsp:nvSpPr>
        <dsp:cNvPr id="0" name=""/>
        <dsp:cNvSpPr/>
      </dsp:nvSpPr>
      <dsp:spPr>
        <a:xfrm>
          <a:off x="3756863" y="3046431"/>
          <a:ext cx="5841137" cy="1657615"/>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solidFill>
                <a:schemeClr val="tx1"/>
              </a:solidFill>
            </a:rPr>
            <a:t>Transmission of pathogen in airborne droplets between an infected host and a susceptible host, such as sneezing/coughing within 1 metre or due</a:t>
          </a:r>
          <a:br>
            <a:rPr lang="en-GB" sz="2000" kern="1200" dirty="0">
              <a:solidFill>
                <a:schemeClr val="tx1"/>
              </a:solidFill>
            </a:rPr>
          </a:br>
          <a:r>
            <a:rPr lang="en-GB" sz="2000" kern="1200" dirty="0">
              <a:solidFill>
                <a:schemeClr val="tx1"/>
              </a:solidFill>
            </a:rPr>
            <a:t>to close proximity</a:t>
          </a:r>
          <a:endParaRPr lang="en-US" sz="2000" kern="1200" dirty="0">
            <a:solidFill>
              <a:schemeClr val="tx1"/>
            </a:solidFill>
          </a:endParaRPr>
        </a:p>
      </dsp:txBody>
      <dsp:txXfrm>
        <a:off x="3805413" y="3094981"/>
        <a:ext cx="5744037" cy="15605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9D1FD-0B22-44BF-804F-38C5FF4A3386}">
      <dsp:nvSpPr>
        <dsp:cNvPr id="0" name=""/>
        <dsp:cNvSpPr/>
      </dsp:nvSpPr>
      <dsp:spPr>
        <a:xfrm>
          <a:off x="8673" y="2094476"/>
          <a:ext cx="2405491" cy="1004492"/>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accent1"/>
              </a:solidFill>
            </a:rPr>
            <a:t>Indirect transmission</a:t>
          </a:r>
        </a:p>
      </dsp:txBody>
      <dsp:txXfrm>
        <a:off x="38094" y="2123897"/>
        <a:ext cx="2346649" cy="945650"/>
      </dsp:txXfrm>
    </dsp:sp>
    <dsp:sp modelId="{B3A410BD-3924-9D4E-8050-3BB00E468DE5}">
      <dsp:nvSpPr>
        <dsp:cNvPr id="0" name=""/>
        <dsp:cNvSpPr/>
      </dsp:nvSpPr>
      <dsp:spPr>
        <a:xfrm rot="18521653">
          <a:off x="2059677" y="1834541"/>
          <a:ext cx="1891427" cy="48117"/>
        </a:xfrm>
        <a:custGeom>
          <a:avLst/>
          <a:gdLst/>
          <a:ahLst/>
          <a:cxnLst/>
          <a:rect l="0" t="0" r="0" b="0"/>
          <a:pathLst>
            <a:path>
              <a:moveTo>
                <a:pt x="0" y="24058"/>
              </a:moveTo>
              <a:lnTo>
                <a:pt x="1891427" y="24058"/>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2958105" y="1811314"/>
        <a:ext cx="94571" cy="94571"/>
      </dsp:txXfrm>
    </dsp:sp>
    <dsp:sp modelId="{C749A9FE-B251-9E4D-B93E-DF93DD974ABE}">
      <dsp:nvSpPr>
        <dsp:cNvPr id="0" name=""/>
        <dsp:cNvSpPr/>
      </dsp:nvSpPr>
      <dsp:spPr>
        <a:xfrm>
          <a:off x="3596617" y="824560"/>
          <a:ext cx="1941201" cy="591832"/>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accent1"/>
              </a:solidFill>
            </a:rPr>
            <a:t>Fomite</a:t>
          </a:r>
        </a:p>
      </dsp:txBody>
      <dsp:txXfrm>
        <a:off x="3613951" y="841894"/>
        <a:ext cx="1906533" cy="557164"/>
      </dsp:txXfrm>
    </dsp:sp>
    <dsp:sp modelId="{C287BBBF-F4E5-C740-9EC1-D09DC71DB3BB}">
      <dsp:nvSpPr>
        <dsp:cNvPr id="0" name=""/>
        <dsp:cNvSpPr/>
      </dsp:nvSpPr>
      <dsp:spPr>
        <a:xfrm>
          <a:off x="5537818" y="1096417"/>
          <a:ext cx="1182451" cy="48117"/>
        </a:xfrm>
        <a:custGeom>
          <a:avLst/>
          <a:gdLst/>
          <a:ahLst/>
          <a:cxnLst/>
          <a:rect l="0" t="0" r="0" b="0"/>
          <a:pathLst>
            <a:path>
              <a:moveTo>
                <a:pt x="0" y="24058"/>
              </a:moveTo>
              <a:lnTo>
                <a:pt x="1182451" y="24058"/>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6099483" y="1090915"/>
        <a:ext cx="59122" cy="59122"/>
      </dsp:txXfrm>
    </dsp:sp>
    <dsp:sp modelId="{A47F04A9-E006-AC47-8FB1-A10C40102AD8}">
      <dsp:nvSpPr>
        <dsp:cNvPr id="0" name=""/>
        <dsp:cNvSpPr/>
      </dsp:nvSpPr>
      <dsp:spPr>
        <a:xfrm>
          <a:off x="6720270" y="42065"/>
          <a:ext cx="2725788" cy="2156821"/>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accent1"/>
              </a:solidFill>
            </a:rPr>
            <a:t>When airborne droplets containing influenza virus land on an inanimate object making it a fomite</a:t>
          </a:r>
        </a:p>
      </dsp:txBody>
      <dsp:txXfrm>
        <a:off x="6783441" y="105236"/>
        <a:ext cx="2599446" cy="2030479"/>
      </dsp:txXfrm>
    </dsp:sp>
    <dsp:sp modelId="{48D45E31-0320-47BA-861D-782189FDECF4}">
      <dsp:nvSpPr>
        <dsp:cNvPr id="0" name=""/>
        <dsp:cNvSpPr/>
      </dsp:nvSpPr>
      <dsp:spPr>
        <a:xfrm rot="2894587">
          <a:off x="2117803" y="3234520"/>
          <a:ext cx="1774464" cy="48117"/>
        </a:xfrm>
        <a:custGeom>
          <a:avLst/>
          <a:gdLst/>
          <a:ahLst/>
          <a:cxnLst/>
          <a:rect l="0" t="0" r="0" b="0"/>
          <a:pathLst>
            <a:path>
              <a:moveTo>
                <a:pt x="0" y="24058"/>
              </a:moveTo>
              <a:lnTo>
                <a:pt x="1774464" y="24058"/>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a:off x="2960674" y="3214217"/>
        <a:ext cx="88723" cy="88723"/>
      </dsp:txXfrm>
    </dsp:sp>
    <dsp:sp modelId="{1D82A5D6-1EA5-41FD-A91B-588171F13877}">
      <dsp:nvSpPr>
        <dsp:cNvPr id="0" name=""/>
        <dsp:cNvSpPr/>
      </dsp:nvSpPr>
      <dsp:spPr>
        <a:xfrm>
          <a:off x="3595907" y="3505445"/>
          <a:ext cx="1959293" cy="829977"/>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a:solidFill>
                <a:schemeClr val="accent1"/>
              </a:solidFill>
            </a:rPr>
            <a:t>Airborne droplets</a:t>
          </a:r>
          <a:endParaRPr lang="en-US" sz="2000" kern="1200" dirty="0">
            <a:solidFill>
              <a:schemeClr val="accent1"/>
            </a:solidFill>
          </a:endParaRPr>
        </a:p>
      </dsp:txBody>
      <dsp:txXfrm>
        <a:off x="3620216" y="3529754"/>
        <a:ext cx="1910675" cy="781359"/>
      </dsp:txXfrm>
    </dsp:sp>
    <dsp:sp modelId="{417D80D0-C9B5-AD41-8064-6A541E6CB24C}">
      <dsp:nvSpPr>
        <dsp:cNvPr id="0" name=""/>
        <dsp:cNvSpPr/>
      </dsp:nvSpPr>
      <dsp:spPr>
        <a:xfrm rot="21535905">
          <a:off x="5555113" y="3887019"/>
          <a:ext cx="1003691" cy="48117"/>
        </a:xfrm>
        <a:custGeom>
          <a:avLst/>
          <a:gdLst/>
          <a:ahLst/>
          <a:cxnLst/>
          <a:rect l="0" t="0" r="0" b="0"/>
          <a:pathLst>
            <a:path>
              <a:moveTo>
                <a:pt x="0" y="24058"/>
              </a:moveTo>
              <a:lnTo>
                <a:pt x="1003691" y="24058"/>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6031867" y="3885985"/>
        <a:ext cx="50184" cy="50184"/>
      </dsp:txXfrm>
    </dsp:sp>
    <dsp:sp modelId="{587D9B60-625D-EA4A-88A8-4141245602B7}">
      <dsp:nvSpPr>
        <dsp:cNvPr id="0" name=""/>
        <dsp:cNvSpPr/>
      </dsp:nvSpPr>
      <dsp:spPr>
        <a:xfrm>
          <a:off x="6558718" y="2368421"/>
          <a:ext cx="3135153" cy="3066600"/>
        </a:xfrm>
        <a:prstGeom prst="roundRect">
          <a:avLst>
            <a:gd name="adj" fmla="val 10000"/>
          </a:avLst>
        </a:prstGeom>
        <a:solidFill>
          <a:schemeClr val="bg2">
            <a:lumMod val="20000"/>
            <a:lumOff val="80000"/>
          </a:schemeClr>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accent1"/>
              </a:solidFill>
            </a:rPr>
            <a:t>When the airborne droplets (if small enough) become an aerosol &amp; drift with the air currents beyond 1 – 2 meters, to be inhaled at a later time by a susceptible host  </a:t>
          </a:r>
        </a:p>
      </dsp:txBody>
      <dsp:txXfrm>
        <a:off x="6648536" y="2458239"/>
        <a:ext cx="2955517" cy="2886964"/>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4DAB0-BDBB-BA4A-96E5-5EBA1A78D82F}" type="datetimeFigureOut">
              <a:rPr lang="en-US" smtClean="0"/>
              <a:t>6/16/2022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C8EAA-E9F6-A94A-97CE-B4D1B6E9F489}" type="slidenum">
              <a:rPr lang="en-US" smtClean="0"/>
              <a:t>‹#›</a:t>
            </a:fld>
            <a:endParaRPr lang="en-US"/>
          </a:p>
        </p:txBody>
      </p:sp>
    </p:spTree>
    <p:extLst>
      <p:ext uri="{BB962C8B-B14F-4D97-AF65-F5344CB8AC3E}">
        <p14:creationId xmlns:p14="http://schemas.microsoft.com/office/powerpoint/2010/main" val="2647382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E0CB5733-7B5D-4926-A022-ABBD09B474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7E3924B-6E27-4FAF-B938-43921A01A8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a:extLst>
              <a:ext uri="{FF2B5EF4-FFF2-40B4-BE49-F238E27FC236}">
                <a16:creationId xmlns:a16="http://schemas.microsoft.com/office/drawing/2014/main" id="{9DB8315E-D2EC-4F94-BCB7-43049ADC7B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73D5F0-04DC-47A4-9647-0068BDD1EA0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62462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6AC8A66-32DD-4DB3-BB53-65D388C6F7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FF732C1-D480-454B-B756-F2D0FE4736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1D0913F6-80D9-441A-9E48-3E7636E4BE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F6E13E4-0BA5-4C86-9EB1-E8A01C1D727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143763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5C1B3A9-5ADA-4818-8DC5-FA1CE21F2F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236205A1-8D3E-4C93-AF7E-1DD1091DAB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09D67DA6-B239-40B6-BF62-DFF23AF5FA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EED33E-6E92-4F27-96FF-99ACCA7F5AD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72025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B214EB3-348A-4D75-A3D5-EE885A8D47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674BFAB0-B53E-45C5-9E13-1744C683DA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a:extLst>
              <a:ext uri="{FF2B5EF4-FFF2-40B4-BE49-F238E27FC236}">
                <a16:creationId xmlns:a16="http://schemas.microsoft.com/office/drawing/2014/main" id="{0DB8ACDD-DA8A-416D-B49C-DF6FC14EA7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CCF4F6-41DA-4CDE-B9E7-8757B60DAA6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67873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B214EB3-348A-4D75-A3D5-EE885A8D47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674BFAB0-B53E-45C5-9E13-1744C683DA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a:extLst>
              <a:ext uri="{FF2B5EF4-FFF2-40B4-BE49-F238E27FC236}">
                <a16:creationId xmlns:a16="http://schemas.microsoft.com/office/drawing/2014/main" id="{0DB8ACDD-DA8A-416D-B49C-DF6FC14EA7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CCF4F6-41DA-4CDE-B9E7-8757B60DAA6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51572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E79297F-2C3B-4176-AEFC-073E10CB85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0FD0DF2-371A-4FCA-90D1-F4EE7DC6AE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D2AA87D0-0153-421F-B71E-551DBACCFA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11E9F1-7BBA-43B0-8C68-921F043BFFBB}"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85648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3A02F99-36B7-4CFC-AC37-2186B369E0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DF13018-0236-480C-B70B-EE62EC48B2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a:extLst>
              <a:ext uri="{FF2B5EF4-FFF2-40B4-BE49-F238E27FC236}">
                <a16:creationId xmlns:a16="http://schemas.microsoft.com/office/drawing/2014/main" id="{40765155-D377-4AD0-A894-02E5DF028B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4F4646-55B8-4BAD-A206-676801DDDE7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91304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C817746-3264-4CCB-B234-ACB51A18E8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03273934-A946-41DC-B77E-7D6B33FF46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a:extLst>
              <a:ext uri="{FF2B5EF4-FFF2-40B4-BE49-F238E27FC236}">
                <a16:creationId xmlns:a16="http://schemas.microsoft.com/office/drawing/2014/main" id="{ADD07C62-E3AB-4956-A073-EFE9E57965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79AE06-3E0D-42F9-938C-4A0F034020A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5379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BBB9392-C47E-492F-B655-4607CDBE89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EB67DB3B-A50C-4E0C-8F62-3B81A02FAF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a:extLst>
              <a:ext uri="{FF2B5EF4-FFF2-40B4-BE49-F238E27FC236}">
                <a16:creationId xmlns:a16="http://schemas.microsoft.com/office/drawing/2014/main" id="{F96A1CF0-1D30-4D76-93D4-F2FC438914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7ECEF9-7547-4EC0-91F3-C94218A140F2}"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56270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AA092CF-5EB4-4AA3-BF0B-F2C273899B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40B215FE-B251-4666-8C99-6186F8425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a:extLst>
              <a:ext uri="{FF2B5EF4-FFF2-40B4-BE49-F238E27FC236}">
                <a16:creationId xmlns:a16="http://schemas.microsoft.com/office/drawing/2014/main" id="{D491CE06-3899-4BF4-9741-093A6E968F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E2F74A-9580-40DA-AE8B-2423945A9D9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858340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9EB0790-9AE9-4A3A-A571-00DEFFA5FC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38385F4B-B8C4-40CB-9F9F-6439C7C284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a:extLst>
              <a:ext uri="{FF2B5EF4-FFF2-40B4-BE49-F238E27FC236}">
                <a16:creationId xmlns:a16="http://schemas.microsoft.com/office/drawing/2014/main" id="{3B18751C-C8AB-42CB-A018-78E0E1C03E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8DFABB-664B-43AD-87ED-E5F33ECE5AA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95712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CBA182E-CFD4-41B2-91CC-82A21D9426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8BEB0A5-AB40-4AA8-BD45-C9B547A84C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a:extLst>
              <a:ext uri="{FF2B5EF4-FFF2-40B4-BE49-F238E27FC236}">
                <a16:creationId xmlns:a16="http://schemas.microsoft.com/office/drawing/2014/main" id="{0634B131-E84D-460D-A364-0217772C85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DFF0F8-B1EB-4E05-B66B-5873E403E8A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969211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12ECA16-6C0C-41C3-A815-3A7F4EF32A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83BB1DB7-EAA2-4933-99CF-74EB6FCD7B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a16="http://schemas.microsoft.com/office/drawing/2014/main" id="{B96ABA69-1346-4AB5-AF83-668D2299CA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93760C-0EBE-426D-B447-49FBB0696172}"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82680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9A5EB6A-3D78-4562-A685-5C94660DFE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E5340255-873E-42B2-AC6C-92FF67D9E9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a16="http://schemas.microsoft.com/office/drawing/2014/main" id="{B6581604-7526-4BE4-9E6A-FBAE8ABA40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850115-068D-4BB8-BD18-B2AAB518D61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60978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024B1987-59F1-4565-8EAE-44FECBE496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4435AC1F-F234-43AC-9688-52D09D9B80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a:extLst>
              <a:ext uri="{FF2B5EF4-FFF2-40B4-BE49-F238E27FC236}">
                <a16:creationId xmlns:a16="http://schemas.microsoft.com/office/drawing/2014/main" id="{1E54A3F5-790A-4355-A588-902C3A5578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20114D-0B48-45B2-A6F4-1DF246374892}"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89087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DE7A5E2-DF74-4363-8C5E-D039533229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A32B5234-3A67-4744-8DC1-81614F5E4B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6324" name="Slide Number Placeholder 3">
            <a:extLst>
              <a:ext uri="{FF2B5EF4-FFF2-40B4-BE49-F238E27FC236}">
                <a16:creationId xmlns:a16="http://schemas.microsoft.com/office/drawing/2014/main" id="{DD9ECEBB-0895-45A5-8975-E30A73A73A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33563E-486B-4633-AD2D-77A1135FA34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54810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89D2ED0-B6AF-4166-9632-78B61B0686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CA53182C-2058-47A8-AC64-39B2151C60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6" name="Slide Number Placeholder 3">
            <a:extLst>
              <a:ext uri="{FF2B5EF4-FFF2-40B4-BE49-F238E27FC236}">
                <a16:creationId xmlns:a16="http://schemas.microsoft.com/office/drawing/2014/main" id="{971F2FB1-923B-4A7D-BDBC-FFECF6A009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70D38A-3FC6-4231-AEEA-84ADC8C7B51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47709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A64B24B4-55A5-4960-9EFA-581ADC14CC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EDFEDB75-1D89-429B-AA2B-50AD10897B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4" name="Slide Number Placeholder 3">
            <a:extLst>
              <a:ext uri="{FF2B5EF4-FFF2-40B4-BE49-F238E27FC236}">
                <a16:creationId xmlns:a16="http://schemas.microsoft.com/office/drawing/2014/main" id="{B02CF979-6E36-4ACE-AC2C-1DB333AF30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26FAAC-E2D9-499F-B6DB-BA69DED43A0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36069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CBA182E-CFD4-41B2-91CC-82A21D9426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8BEB0A5-AB40-4AA8-BD45-C9B547A84C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a:extLst>
              <a:ext uri="{FF2B5EF4-FFF2-40B4-BE49-F238E27FC236}">
                <a16:creationId xmlns:a16="http://schemas.microsoft.com/office/drawing/2014/main" id="{0634B131-E84D-460D-A364-0217772C85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DFF0F8-B1EB-4E05-B66B-5873E403E8A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57280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1CBB6002-4EE5-40F4-869F-A97327D69D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FA1297FD-CA99-44FA-9851-5941A764DD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a:extLst>
              <a:ext uri="{FF2B5EF4-FFF2-40B4-BE49-F238E27FC236}">
                <a16:creationId xmlns:a16="http://schemas.microsoft.com/office/drawing/2014/main" id="{292C3A63-D338-4756-9619-F86A59F2A3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032FC2-53E9-49EF-AD55-85AA3A9156C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32009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1F99B2D-A57E-4353-8D99-D6E5F6A59C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17453D0E-4849-4A9F-A53A-E444CD624C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a:extLst>
              <a:ext uri="{FF2B5EF4-FFF2-40B4-BE49-F238E27FC236}">
                <a16:creationId xmlns:a16="http://schemas.microsoft.com/office/drawing/2014/main" id="{91F652B9-A691-4FDC-984A-6BE7CCDB25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41F62D-62D5-4094-BE58-B5D9713F845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49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E89B0C7-7970-4CAB-A9F4-6D358B8EEA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09E3077B-42A7-4F5B-ACC4-61979D196E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a:extLst>
              <a:ext uri="{FF2B5EF4-FFF2-40B4-BE49-F238E27FC236}">
                <a16:creationId xmlns:a16="http://schemas.microsoft.com/office/drawing/2014/main" id="{90E3BECB-C6D7-4C07-84C3-9AAB634FB6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E1A07E-802A-415A-A119-FCE71B3D0042}"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52947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22D3564-8ECA-4FD2-ADF4-B13D9FB443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5BB5899-D489-4B39-8FC0-1BA0DAA5F3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9DF6A2BE-7355-4ADB-945C-E641482A60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095E1F-5310-4625-B633-409F9B421CF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69472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F924C39-0BA6-4927-A064-05B45AFEC0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0C6137D-AFAF-4DBD-BE25-53BD89CC3F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a:extLst>
              <a:ext uri="{FF2B5EF4-FFF2-40B4-BE49-F238E27FC236}">
                <a16:creationId xmlns:a16="http://schemas.microsoft.com/office/drawing/2014/main" id="{C8A7E622-7E69-42DA-9FD4-8895D93E7F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C69E46-1D48-43EF-B5DD-C05C65BEE9C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2371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3624759-A14D-443B-8DC7-D51A27D9FD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FFB796B-CDAE-4B46-A1E5-69FB63175B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35394D99-AC80-4198-BB9E-C9D2F7C38F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D4D9AFF-91C5-48D8-A52E-F54C8027E37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3103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8B9EBBA-996F-894A-B54A-D6246ED52CEA}" type="datetimeFigureOut">
              <a:rPr lang="en-US" smtClean="0"/>
              <a:pPr/>
              <a:t>6/16/2022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626015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fld id="{04EC6EA4-94DF-4B85-B26C-5DECAAE73822}" type="datetimeFigureOut">
              <a:rPr lang="en-US" altLang="en-US" smtClean="0"/>
              <a:pPr>
                <a:defRPr/>
              </a:pPr>
              <a:t>6/16/2022</a:t>
            </a:fld>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B5892-A3AC-426F-9AD8-CE163CD6ABD8}" type="slidenum">
              <a:rPr lang="en-US" altLang="en-US" smtClean="0"/>
              <a:pPr/>
              <a:t>‹#›</a:t>
            </a:fld>
            <a:endParaRPr lang="en-US" altLang="en-US"/>
          </a:p>
        </p:txBody>
      </p:sp>
    </p:spTree>
    <p:extLst>
      <p:ext uri="{BB962C8B-B14F-4D97-AF65-F5344CB8AC3E}">
        <p14:creationId xmlns:p14="http://schemas.microsoft.com/office/powerpoint/2010/main" val="113443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fld id="{168C1DB8-8C5B-4A42-B3C8-EF58AAF1A272}" type="datetimeFigureOut">
              <a:rPr lang="en-US" altLang="en-US" smtClean="0"/>
              <a:pPr>
                <a:defRPr/>
              </a:pPr>
              <a:t>6/16/2022</a:t>
            </a:fld>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545AC7-43F4-4ED5-A925-F5AEB8CA56B8}" type="slidenum">
              <a:rPr lang="en-US" altLang="en-US" smtClean="0"/>
              <a:pPr/>
              <a:t>‹#›</a:t>
            </a:fld>
            <a:endParaRPr lang="en-US" altLang="en-US"/>
          </a:p>
        </p:txBody>
      </p:sp>
    </p:spTree>
    <p:extLst>
      <p:ext uri="{BB962C8B-B14F-4D97-AF65-F5344CB8AC3E}">
        <p14:creationId xmlns:p14="http://schemas.microsoft.com/office/powerpoint/2010/main" val="2652995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fld id="{B6801C83-1115-493B-B19C-A5EC9C8E2DB5}" type="datetimeFigureOut">
              <a:rPr lang="en-US" altLang="en-US" smtClean="0"/>
              <a:pPr>
                <a:defRPr/>
              </a:pPr>
              <a:t>6/16/2022</a:t>
            </a:fld>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7813C2-9881-4014-9D60-B3CD319297C8}" type="slidenum">
              <a:rPr lang="en-US" altLang="en-US" smtClean="0"/>
              <a:pPr/>
              <a:t>‹#›</a:t>
            </a:fld>
            <a:endParaRPr lang="en-US" altLang="en-US"/>
          </a:p>
        </p:txBody>
      </p:sp>
    </p:spTree>
    <p:extLst>
      <p:ext uri="{BB962C8B-B14F-4D97-AF65-F5344CB8AC3E}">
        <p14:creationId xmlns:p14="http://schemas.microsoft.com/office/powerpoint/2010/main" val="251175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pPr>
              <a:defRPr/>
            </a:pPr>
            <a:fld id="{3BE05B29-F183-4E8B-A2BB-AF15F363988E}" type="datetimeFigureOut">
              <a:rPr lang="en-US" altLang="en-US" smtClean="0"/>
              <a:pPr>
                <a:defRPr/>
              </a:pPr>
              <a:t>6/16/2022</a:t>
            </a:fld>
            <a:endParaRPr lang="en-US"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639DD92-C72B-4150-980C-B58B81F23336}" type="slidenum">
              <a:rPr lang="en-US" altLang="en-US" smtClean="0"/>
              <a:pPr/>
              <a:t>‹#›</a:t>
            </a:fld>
            <a:endParaRPr lang="en-US"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823679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pPr>
              <a:defRPr/>
            </a:pPr>
            <a:fld id="{1E39E672-2FB8-4C80-92A0-E4E76F8086E2}" type="datetimeFigureOut">
              <a:rPr lang="en-US" altLang="en-US" smtClean="0"/>
              <a:pPr>
                <a:defRPr/>
              </a:pPr>
              <a:t>6/16/2022</a:t>
            </a:fld>
            <a:endParaRPr lang="en-US"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86399C-7FD6-4819-911D-D591C3561301}" type="slidenum">
              <a:rPr lang="en-US" altLang="en-US" smtClean="0"/>
              <a:pPr/>
              <a:t>‹#›</a:t>
            </a:fld>
            <a:endParaRPr lang="en-US" altLang="en-US"/>
          </a:p>
        </p:txBody>
      </p:sp>
    </p:spTree>
    <p:extLst>
      <p:ext uri="{BB962C8B-B14F-4D97-AF65-F5344CB8AC3E}">
        <p14:creationId xmlns:p14="http://schemas.microsoft.com/office/powerpoint/2010/main" val="79562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pPr>
              <a:defRPr/>
            </a:pPr>
            <a:fld id="{817039FA-CABE-4830-8451-D18840E46686}" type="datetimeFigureOut">
              <a:rPr lang="en-US" altLang="en-US" smtClean="0"/>
              <a:pPr>
                <a:defRPr/>
              </a:pPr>
              <a:t>6/16/2022</a:t>
            </a:fld>
            <a:endParaRPr lang="en-US" alt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3404D8-4F19-40F5-937E-E177A731EB40}" type="slidenum">
              <a:rPr lang="en-US" altLang="en-US" smtClean="0"/>
              <a:pPr/>
              <a:t>‹#›</a:t>
            </a:fld>
            <a:endParaRPr lang="en-US" altLang="en-US"/>
          </a:p>
        </p:txBody>
      </p:sp>
    </p:spTree>
    <p:extLst>
      <p:ext uri="{BB962C8B-B14F-4D97-AF65-F5344CB8AC3E}">
        <p14:creationId xmlns:p14="http://schemas.microsoft.com/office/powerpoint/2010/main" val="2647600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pPr>
              <a:defRPr/>
            </a:pPr>
            <a:fld id="{59265BD0-BA4A-45E4-B28A-41D6AC72F38A}" type="datetimeFigureOut">
              <a:rPr lang="en-US" altLang="en-US" smtClean="0"/>
              <a:pPr>
                <a:defRPr/>
              </a:pPr>
              <a:t>6/16/2022</a:t>
            </a:fld>
            <a:endParaRPr lang="en-US" alt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285EBC-95AB-4E08-BA71-0CC2E70C07CC}" type="slidenum">
              <a:rPr lang="en-US" altLang="en-US" smtClean="0"/>
              <a:pPr/>
              <a:t>‹#›</a:t>
            </a:fld>
            <a:endParaRPr lang="en-US" altLang="en-US"/>
          </a:p>
        </p:txBody>
      </p:sp>
    </p:spTree>
    <p:extLst>
      <p:ext uri="{BB962C8B-B14F-4D97-AF65-F5344CB8AC3E}">
        <p14:creationId xmlns:p14="http://schemas.microsoft.com/office/powerpoint/2010/main" val="379597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2A1B96D-4793-4EBF-88AB-AF1D4AA69D38}" type="datetimeFigureOut">
              <a:rPr lang="en-US" altLang="en-US" smtClean="0"/>
              <a:pPr>
                <a:defRPr/>
              </a:pPr>
              <a:t>6/16/2022</a:t>
            </a:fld>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202B61-E101-46F2-AEE7-36A63FC1E3A5}" type="slidenum">
              <a:rPr lang="en-US" altLang="en-US" smtClean="0"/>
              <a:pPr/>
              <a:t>‹#›</a:t>
            </a:fld>
            <a:endParaRPr lang="en-US" altLang="en-US"/>
          </a:p>
        </p:txBody>
      </p:sp>
    </p:spTree>
    <p:extLst>
      <p:ext uri="{BB962C8B-B14F-4D97-AF65-F5344CB8AC3E}">
        <p14:creationId xmlns:p14="http://schemas.microsoft.com/office/powerpoint/2010/main" val="248887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pPr>
              <a:defRPr/>
            </a:pPr>
            <a:fld id="{38223765-3995-40F7-A3F6-B367E6731479}" type="datetimeFigureOut">
              <a:rPr lang="en-US" altLang="en-US" smtClean="0"/>
              <a:pPr>
                <a:defRPr/>
              </a:pPr>
              <a:t>6/16/2022</a:t>
            </a:fld>
            <a:endParaRPr lang="en-US"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85ADA8C-FD13-4B31-A620-AA84DC46E7C9}" type="slidenum">
              <a:rPr lang="en-US" altLang="en-US" smtClean="0"/>
              <a:pPr/>
              <a:t>‹#›</a:t>
            </a:fld>
            <a:endParaRPr lang="en-US"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200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pPr>
              <a:defRPr/>
            </a:pPr>
            <a:fld id="{0A05CB6E-33C5-445C-8E7C-1501F7C69D44}" type="datetimeFigureOut">
              <a:rPr lang="en-US" altLang="en-US" smtClean="0"/>
              <a:pPr>
                <a:defRPr/>
              </a:pPr>
              <a:t>6/16/2022</a:t>
            </a:fld>
            <a:endParaRPr lang="en-US"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D00DA8E-898C-45D6-B17A-68A50253D8A1}" type="slidenum">
              <a:rPr lang="en-US" altLang="en-US" smtClean="0"/>
              <a:pPr/>
              <a:t>‹#›</a:t>
            </a:fld>
            <a:endParaRPr lang="en-US"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938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a:defRPr/>
            </a:pPr>
            <a:fld id="{0A05CB6E-33C5-445C-8E7C-1501F7C69D44}" type="datetimeFigureOut">
              <a:rPr lang="en-US" altLang="en-US" smtClean="0"/>
              <a:pPr>
                <a:defRPr/>
              </a:pPr>
              <a:t>6/16/2022</a:t>
            </a:fld>
            <a:endParaRPr lang="en-US"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0D00DA8E-898C-45D6-B17A-68A50253D8A1}" type="slidenum">
              <a:rPr lang="en-US" altLang="en-US" smtClean="0"/>
              <a:pPr/>
              <a:t>‹#›</a:t>
            </a:fld>
            <a:endParaRPr lang="en-US"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83353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oXzwtGFyBik" TargetMode="External"/><Relationship Id="rId2" Type="http://schemas.openxmlformats.org/officeDocument/2006/relationships/hyperlink" Target="https://www.youtube.com/watch?v=WSZEcpti2i0&amp;list=PLsMs3sjjy-pCcR8l3ohnIUhIiCwEjQB6K&amp;index=9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bee-health.extension.org/honey-bee-viruses-the-deadly-varroa-mite-associat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bee-health.extension.org/honey-bee-viruses-the-deadly-varroa-mite-associate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beeaware.org.au/archive-pest/sacbrood/#ad-image-0"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planthealthaustralia.com.au/wp-content/uploads/2016/02/Black-queen-cell-virus-FS.pdf" TargetMode="External"/><Relationship Id="rId2" Type="http://schemas.openxmlformats.org/officeDocument/2006/relationships/hyperlink" Target="https://beeaware.org.au/archive-pest/black-queen-cell-virus/#ad-image-0"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agrifutures.com.au/wp-content/uploads/publications/12-058.pdf" TargetMode="External"/><Relationship Id="rId2" Type="http://schemas.openxmlformats.org/officeDocument/2006/relationships/hyperlink" Target="https://beeaware.org.au/archive-pest/varroa-mites/#ad-image-0" TargetMode="External"/><Relationship Id="rId1" Type="http://schemas.openxmlformats.org/officeDocument/2006/relationships/slideLayout" Target="../slideLayouts/slideLayout2.xml"/><Relationship Id="rId5" Type="http://schemas.openxmlformats.org/officeDocument/2006/relationships/hyperlink" Target="https://beehealth.bayer.us/bayer-news-and-resources/newsletters/spring-2016/spring-warning-high-number-of-varroa-infestations-may-affect-this-years-bee-colonies" TargetMode="External"/><Relationship Id="rId4" Type="http://schemas.openxmlformats.org/officeDocument/2006/relationships/hyperlink" Target="https://bee-health.extension.org/honey-bee-viruses-the-deadly-varroa-mite-associates/"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health.nsw.gov.au/Infectious/factsheets/Pages/rabies-australian-bat-lyssavirus-infection.aspx" TargetMode="External"/><Relationship Id="rId2" Type="http://schemas.openxmlformats.org/officeDocument/2006/relationships/hyperlink" Target="http://conditions.health.qld.gov.au/HealthCondition/condition/14/217/10/australian-bat-lyssavirus" TargetMode="External"/><Relationship Id="rId1" Type="http://schemas.openxmlformats.org/officeDocument/2006/relationships/slideLayout" Target="../slideLayouts/slideLayout2.xml"/><Relationship Id="rId4" Type="http://schemas.openxmlformats.org/officeDocument/2006/relationships/hyperlink" Target="https://wildlifehealthaustralia.com.au/Portals/0/Documents/FactSheets/mammals/Australian_Bat_Lyssavirus.pdf"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124" name="Picture 5123" descr="Viruses suspended on mid-air">
            <a:extLst>
              <a:ext uri="{FF2B5EF4-FFF2-40B4-BE49-F238E27FC236}">
                <a16:creationId xmlns:a16="http://schemas.microsoft.com/office/drawing/2014/main" id="{26E09614-B906-2B13-EC66-4A48C0D9703E}"/>
              </a:ext>
            </a:extLst>
          </p:cNvPr>
          <p:cNvPicPr>
            <a:picLocks noChangeAspect="1"/>
          </p:cNvPicPr>
          <p:nvPr/>
        </p:nvPicPr>
        <p:blipFill rotWithShape="1">
          <a:blip r:embed="rId3"/>
          <a:srcRect t="12685" b="12300"/>
          <a:stretch/>
        </p:blipFill>
        <p:spPr>
          <a:xfrm>
            <a:off x="20" y="10"/>
            <a:ext cx="12191980" cy="6859300"/>
          </a:xfrm>
          <a:prstGeom prst="rect">
            <a:avLst/>
          </a:prstGeom>
        </p:spPr>
      </p:pic>
      <p:sp>
        <p:nvSpPr>
          <p:cNvPr id="5126" name="Rectangle 136">
            <a:extLst>
              <a:ext uri="{FF2B5EF4-FFF2-40B4-BE49-F238E27FC236}">
                <a16:creationId xmlns:a16="http://schemas.microsoft.com/office/drawing/2014/main" id="{F33867FC-EB8E-4B00-B7D5-7967D9DF1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7" name="Freeform 6">
            <a:extLst>
              <a:ext uri="{FF2B5EF4-FFF2-40B4-BE49-F238E27FC236}">
                <a16:creationId xmlns:a16="http://schemas.microsoft.com/office/drawing/2014/main" id="{D69E00ED-B0F1-4570-A74E-E05D0E9A86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5128" name="Freeform 6">
            <a:extLst>
              <a:ext uri="{FF2B5EF4-FFF2-40B4-BE49-F238E27FC236}">
                <a16:creationId xmlns:a16="http://schemas.microsoft.com/office/drawing/2014/main" id="{074D0BE7-DDD8-46AB-A2C1-5B7FFD921A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5122" name="Title 1">
            <a:extLst>
              <a:ext uri="{FF2B5EF4-FFF2-40B4-BE49-F238E27FC236}">
                <a16:creationId xmlns:a16="http://schemas.microsoft.com/office/drawing/2014/main" id="{86DE25A6-B05E-4F27-8C04-A18BDDC1B5C4}"/>
              </a:ext>
            </a:extLst>
          </p:cNvPr>
          <p:cNvSpPr>
            <a:spLocks noGrp="1" noChangeArrowheads="1"/>
          </p:cNvSpPr>
          <p:nvPr>
            <p:ph type="ctrTitle"/>
          </p:nvPr>
        </p:nvSpPr>
        <p:spPr>
          <a:xfrm>
            <a:off x="1915128" y="1788454"/>
            <a:ext cx="8361229" cy="2098226"/>
          </a:xfrm>
        </p:spPr>
        <p:txBody>
          <a:bodyPr>
            <a:normAutofit/>
          </a:bodyPr>
          <a:lstStyle/>
          <a:p>
            <a:pPr eaLnBrk="1" hangingPunct="1"/>
            <a:r>
              <a:rPr lang="en-US" altLang="en-US" sz="3400">
                <a:cs typeface="Arial" panose="020B0604020202020204" pitchFamily="34" charset="0"/>
              </a:rPr>
              <a:t/>
            </a:r>
            <a:br>
              <a:rPr lang="en-US" altLang="en-US" sz="3400">
                <a:cs typeface="Arial" panose="020B0604020202020204" pitchFamily="34" charset="0"/>
              </a:rPr>
            </a:br>
            <a:r>
              <a:rPr lang="en-US" altLang="en-US" sz="3400">
                <a:cs typeface="Arial" panose="020B0604020202020204" pitchFamily="34" charset="0"/>
              </a:rPr>
              <a:t>Viral Pathogens and  Viral Diseases</a:t>
            </a:r>
            <a:br>
              <a:rPr lang="en-US" altLang="en-US" sz="3400">
                <a:cs typeface="Arial" panose="020B0604020202020204" pitchFamily="34" charset="0"/>
              </a:rPr>
            </a:br>
            <a:r>
              <a:rPr lang="en-US" altLang="en-US" sz="3400">
                <a:cs typeface="Arial" panose="020B0604020202020204" pitchFamily="34" charset="0"/>
              </a:rPr>
              <a:t> Updated by Ms Rayner 2022</a:t>
            </a:r>
            <a:endParaRPr lang="en-US" altLang="en-US" sz="3400" dirty="0">
              <a:cs typeface="Arial" panose="020B0604020202020204" pitchFamily="34" charset="0"/>
            </a:endParaRPr>
          </a:p>
        </p:txBody>
      </p:sp>
    </p:spTree>
    <p:extLst>
      <p:ext uri="{BB962C8B-B14F-4D97-AF65-F5344CB8AC3E}">
        <p14:creationId xmlns:p14="http://schemas.microsoft.com/office/powerpoint/2010/main" val="666546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122"/>
                                        </p:tgtEl>
                                        <p:attrNameLst>
                                          <p:attrName>style.visibility</p:attrName>
                                        </p:attrNameLst>
                                      </p:cBhvr>
                                      <p:to>
                                        <p:strVal val="visible"/>
                                      </p:to>
                                    </p:set>
                                    <p:animEffect transition="in" filter="fade">
                                      <p:cBhvr>
                                        <p:cTn id="7" dur="4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C08665F-B2CF-48CA-A633-634122880A4D}"/>
              </a:ext>
            </a:extLst>
          </p:cNvPr>
          <p:cNvGraphicFramePr>
            <a:graphicFrameLocks noGrp="1"/>
          </p:cNvGraphicFramePr>
          <p:nvPr>
            <p:extLst>
              <p:ext uri="{D42A27DB-BD31-4B8C-83A1-F6EECF244321}">
                <p14:modId xmlns:p14="http://schemas.microsoft.com/office/powerpoint/2010/main" val="1082710316"/>
              </p:ext>
            </p:extLst>
          </p:nvPr>
        </p:nvGraphicFramePr>
        <p:xfrm>
          <a:off x="1981200" y="2171700"/>
          <a:ext cx="8382000" cy="3743325"/>
        </p:xfrm>
        <a:graphic>
          <a:graphicData uri="http://schemas.openxmlformats.org/drawingml/2006/table">
            <a:tbl>
              <a:tblPr firstRow="1" bandRow="1">
                <a:tableStyleId>{00A15C55-8517-42AA-B614-E9B94910E393}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63537">
                <a:tc>
                  <a:txBody>
                    <a:bodyPr/>
                    <a:lstStyle/>
                    <a:p>
                      <a:r>
                        <a:rPr lang="en-US" sz="1800" dirty="0"/>
                        <a:t>Pathogen classification </a:t>
                      </a:r>
                    </a:p>
                  </a:txBody>
                  <a:tcPr marT="45717" marB="45717"/>
                </a:tc>
                <a:tc gridSpan="4">
                  <a:txBody>
                    <a:bodyPr/>
                    <a:lstStyle/>
                    <a:p>
                      <a:r>
                        <a:rPr lang="en-US" sz="1800" dirty="0"/>
                        <a:t>Diseases</a:t>
                      </a:r>
                    </a:p>
                  </a:txBody>
                  <a:tcPr marT="45717" marB="45717"/>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19947">
                <a:tc>
                  <a:txBody>
                    <a:bodyPr/>
                    <a:lstStyle/>
                    <a:p>
                      <a:r>
                        <a:rPr lang="en-US" sz="1800" dirty="0"/>
                        <a:t>Virus</a:t>
                      </a:r>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rPr>
                        <a:t>Influenza</a:t>
                      </a:r>
                      <a:endParaRPr lang="en-AU" sz="1800" kern="1200" dirty="0">
                        <a:solidFill>
                          <a:schemeClr val="dk1"/>
                        </a:solidFill>
                        <a:effectLst/>
                        <a:latin typeface="+mn-lt"/>
                        <a:ea typeface="+mn-ea"/>
                        <a:cs typeface="+mn-cs"/>
                      </a:endParaRPr>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rPr>
                        <a:t>Ross River disease/fever</a:t>
                      </a:r>
                      <a:endParaRPr lang="en-AU" sz="1800" kern="1200" dirty="0">
                        <a:solidFill>
                          <a:schemeClr val="dk1"/>
                        </a:solidFill>
                        <a:effectLst/>
                        <a:latin typeface="+mn-lt"/>
                        <a:ea typeface="+mn-ea"/>
                        <a:cs typeface="+mn-cs"/>
                      </a:endParaRPr>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rPr>
                        <a:t>Viral diseases of honeybees</a:t>
                      </a:r>
                      <a:endParaRPr lang="en-AU" sz="1800" kern="1200" dirty="0">
                        <a:solidFill>
                          <a:schemeClr val="dk1"/>
                        </a:solidFill>
                        <a:effectLst/>
                        <a:latin typeface="+mn-lt"/>
                        <a:ea typeface="+mn-ea"/>
                        <a:cs typeface="+mn-cs"/>
                      </a:endParaRPr>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rPr>
                        <a:t>Australian bat lyssavirus</a:t>
                      </a:r>
                      <a:endParaRPr lang="en-AU" sz="1800" kern="1200" dirty="0">
                        <a:solidFill>
                          <a:schemeClr val="dk1"/>
                        </a:solidFill>
                        <a:effectLst/>
                        <a:latin typeface="+mn-lt"/>
                        <a:ea typeface="+mn-ea"/>
                        <a:cs typeface="+mn-cs"/>
                      </a:endParaRPr>
                    </a:p>
                  </a:txBody>
                  <a:tcPr marT="45717" marB="45717"/>
                </a:tc>
                <a:extLst>
                  <a:ext uri="{0D108BD9-81ED-4DB2-BD59-A6C34878D82A}">
                    <a16:rowId xmlns:a16="http://schemas.microsoft.com/office/drawing/2014/main" val="10001"/>
                  </a:ext>
                </a:extLst>
              </a:tr>
              <a:tr h="719947">
                <a:tc>
                  <a:txBody>
                    <a:bodyPr/>
                    <a:lstStyle/>
                    <a:p>
                      <a:r>
                        <a:rPr lang="en-US" sz="1800" dirty="0"/>
                        <a:t>Bacteria</a:t>
                      </a:r>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rPr>
                        <a:t>Tuberculosis (TB)</a:t>
                      </a:r>
                      <a:endParaRPr lang="en-AU" sz="1800" kern="1200" dirty="0">
                        <a:solidFill>
                          <a:schemeClr val="dk1"/>
                        </a:solidFill>
                        <a:effectLst/>
                        <a:latin typeface="+mn-lt"/>
                        <a:ea typeface="+mn-ea"/>
                        <a:cs typeface="+mn-cs"/>
                      </a:endParaRPr>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rPr>
                        <a:t>Tetanus</a:t>
                      </a:r>
                      <a:endParaRPr lang="en-AU" sz="1800" kern="1200" dirty="0">
                        <a:solidFill>
                          <a:schemeClr val="dk1"/>
                        </a:solidFill>
                        <a:effectLst/>
                        <a:latin typeface="+mn-lt"/>
                        <a:ea typeface="+mn-ea"/>
                        <a:cs typeface="+mn-cs"/>
                      </a:endParaRPr>
                    </a:p>
                  </a:txBody>
                  <a:tcPr marT="45717" marB="45717"/>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rPr>
                        <a:t>Crown gall of plants</a:t>
                      </a:r>
                      <a:endParaRPr lang="en-AU" sz="1800" kern="1200" dirty="0">
                        <a:solidFill>
                          <a:schemeClr val="dk1"/>
                        </a:solidFill>
                        <a:effectLst/>
                        <a:latin typeface="+mn-lt"/>
                        <a:ea typeface="+mn-ea"/>
                        <a:cs typeface="+mn-cs"/>
                      </a:endParaRPr>
                    </a:p>
                  </a:txBody>
                  <a:tcPr marT="45717" marB="45717"/>
                </a:tc>
                <a:tc hMerge="1">
                  <a:txBody>
                    <a:bodyPr/>
                    <a:lstStyle/>
                    <a:p>
                      <a:endParaRPr lang="en-US" dirty="0"/>
                    </a:p>
                  </a:txBody>
                  <a:tcPr/>
                </a:tc>
                <a:extLst>
                  <a:ext uri="{0D108BD9-81ED-4DB2-BD59-A6C34878D82A}">
                    <a16:rowId xmlns:a16="http://schemas.microsoft.com/office/drawing/2014/main" val="10002"/>
                  </a:ext>
                </a:extLst>
              </a:tr>
              <a:tr h="719947">
                <a:tc>
                  <a:txBody>
                    <a:bodyPr/>
                    <a:lstStyle/>
                    <a:p>
                      <a:r>
                        <a:rPr lang="en-US" sz="1800" dirty="0"/>
                        <a:t>Fungus </a:t>
                      </a:r>
                    </a:p>
                  </a:txBody>
                  <a:tcPr marT="45717" marB="45717"/>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err="1">
                          <a:solidFill>
                            <a:schemeClr val="dk1"/>
                          </a:solidFill>
                          <a:effectLst/>
                        </a:rPr>
                        <a:t>Chytridiomycosis</a:t>
                      </a:r>
                      <a:r>
                        <a:rPr lang="en-AU" sz="1800" kern="1200" dirty="0">
                          <a:solidFill>
                            <a:schemeClr val="dk1"/>
                          </a:solidFill>
                          <a:effectLst/>
                        </a:rPr>
                        <a:t> (amphibian chytrid fungus disease) (caused by fungi)</a:t>
                      </a:r>
                      <a:endParaRPr lang="en-AU" sz="1800" kern="1200" dirty="0">
                        <a:solidFill>
                          <a:schemeClr val="dk1"/>
                        </a:solidFill>
                        <a:effectLst/>
                        <a:latin typeface="+mn-lt"/>
                        <a:ea typeface="+mn-ea"/>
                        <a:cs typeface="+mn-cs"/>
                      </a:endParaRPr>
                    </a:p>
                  </a:txBody>
                  <a:tcPr marT="45717" marB="45717"/>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r h="719947">
                <a:tc>
                  <a:txBody>
                    <a:bodyPr/>
                    <a:lstStyle/>
                    <a:p>
                      <a:r>
                        <a:rPr lang="en-US" sz="1800" dirty="0"/>
                        <a:t>Protist</a:t>
                      </a:r>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rPr>
                        <a:t>Malaria</a:t>
                      </a:r>
                      <a:endParaRPr lang="en-AU" sz="1800" kern="1200" dirty="0">
                        <a:solidFill>
                          <a:schemeClr val="dk1"/>
                        </a:solidFill>
                        <a:effectLst/>
                        <a:latin typeface="+mn-lt"/>
                        <a:ea typeface="+mn-ea"/>
                        <a:cs typeface="+mn-cs"/>
                      </a:endParaRPr>
                    </a:p>
                  </a:txBody>
                  <a:tcPr marT="45717" marB="45717"/>
                </a:tc>
                <a:tc gridSpan="3">
                  <a:txBody>
                    <a:bodyPr/>
                    <a:lstStyle/>
                    <a:p>
                      <a:r>
                        <a:rPr lang="en-AU" sz="1800" kern="1200" dirty="0">
                          <a:solidFill>
                            <a:schemeClr val="dk1"/>
                          </a:solidFill>
                          <a:effectLst/>
                        </a:rPr>
                        <a:t>Phytophthora dieback (jarrah dieback)*</a:t>
                      </a:r>
                      <a:endParaRPr lang="en-AU" sz="1800" kern="1200" dirty="0">
                        <a:solidFill>
                          <a:schemeClr val="dk1"/>
                        </a:solidFill>
                        <a:effectLst/>
                        <a:latin typeface="+mn-lt"/>
                        <a:ea typeface="+mn-ea"/>
                        <a:cs typeface="+mn-cs"/>
                      </a:endParaRPr>
                    </a:p>
                  </a:txBody>
                  <a:tcPr marT="45717" marB="45717"/>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4"/>
                  </a:ext>
                </a:extLst>
              </a:tr>
            </a:tbl>
          </a:graphicData>
        </a:graphic>
      </p:graphicFrame>
      <p:sp>
        <p:nvSpPr>
          <p:cNvPr id="20513" name="TextBox 5">
            <a:extLst>
              <a:ext uri="{FF2B5EF4-FFF2-40B4-BE49-F238E27FC236}">
                <a16:creationId xmlns:a16="http://schemas.microsoft.com/office/drawing/2014/main" id="{B616F9AF-253A-4C1A-BD5A-5D77B18E965F}"/>
              </a:ext>
            </a:extLst>
          </p:cNvPr>
          <p:cNvSpPr txBox="1">
            <a:spLocks noChangeArrowheads="1"/>
          </p:cNvSpPr>
          <p:nvPr/>
        </p:nvSpPr>
        <p:spPr bwMode="auto">
          <a:xfrm>
            <a:off x="1981201" y="6027739"/>
            <a:ext cx="6253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sz="1400">
                <a:solidFill>
                  <a:srgbClr val="013658"/>
                </a:solidFill>
              </a:rPr>
              <a:t>*The Phylum Oomycota containing Phytophthora dieback has been removed</a:t>
            </a:r>
            <a:br>
              <a:rPr lang="en-AU" altLang="en-US" sz="1400">
                <a:solidFill>
                  <a:srgbClr val="013658"/>
                </a:solidFill>
              </a:rPr>
            </a:br>
            <a:r>
              <a:rPr lang="en-AU" altLang="en-US" sz="1400">
                <a:solidFill>
                  <a:srgbClr val="013658"/>
                </a:solidFill>
              </a:rPr>
              <a:t>from the Fungi Kingdom and placed in the Protista Kingdom</a:t>
            </a:r>
          </a:p>
        </p:txBody>
      </p:sp>
      <p:sp>
        <p:nvSpPr>
          <p:cNvPr id="8" name="Title 1">
            <a:extLst>
              <a:ext uri="{FF2B5EF4-FFF2-40B4-BE49-F238E27FC236}">
                <a16:creationId xmlns:a16="http://schemas.microsoft.com/office/drawing/2014/main" id="{BC140268-C8D8-C248-9482-8E1A022156F4}"/>
              </a:ext>
            </a:extLst>
          </p:cNvPr>
          <p:cNvSpPr>
            <a:spLocks noGrp="1" noChangeArrowheads="1"/>
          </p:cNvSpPr>
          <p:nvPr>
            <p:ph type="title"/>
          </p:nvPr>
        </p:nvSpPr>
        <p:spPr>
          <a:xfrm>
            <a:off x="1035266" y="368841"/>
            <a:ext cx="11062139" cy="1485900"/>
          </a:xfrm>
        </p:spPr>
        <p:txBody>
          <a:bodyPr/>
          <a:lstStyle/>
          <a:p>
            <a:r>
              <a:rPr lang="en-AU"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Recap:</a:t>
            </a:r>
            <a:r>
              <a:rPr lang="en-AU" b="1" dirty="0">
                <a:latin typeface="Calibri" panose="020F0502020204030204" pitchFamily="34" charset="0"/>
                <a:ea typeface="Calibri" panose="020F0502020204030204" pitchFamily="34" charset="0"/>
                <a:cs typeface="Times New Roman" panose="02020603050405020304" pitchFamily="18" charset="0"/>
              </a:rPr>
              <a:t> </a:t>
            </a:r>
            <a:r>
              <a:rPr lang="en-AU" b="1" dirty="0">
                <a:latin typeface="+mn-lt"/>
                <a:ea typeface="Calibri" panose="020F0502020204030204" pitchFamily="34" charset="0"/>
                <a:cs typeface="Times New Roman" panose="02020603050405020304" pitchFamily="18" charset="0"/>
              </a:rPr>
              <a:t>State the pathogens that cause the 10 diseases </a:t>
            </a:r>
            <a:endParaRPr lang="en-AU" altLang="en-US" b="1" dirty="0">
              <a:latin typeface="+mn-lt"/>
            </a:endParaRPr>
          </a:p>
        </p:txBody>
      </p:sp>
    </p:spTree>
    <p:extLst>
      <p:ext uri="{BB962C8B-B14F-4D97-AF65-F5344CB8AC3E}">
        <p14:creationId xmlns:p14="http://schemas.microsoft.com/office/powerpoint/2010/main" val="311278710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FCCB1C-8FD6-42F9-B3AF-AF35E723592D}"/>
              </a:ext>
            </a:extLst>
          </p:cNvPr>
          <p:cNvSpPr>
            <a:spLocks noGrp="1"/>
          </p:cNvSpPr>
          <p:nvPr>
            <p:ph type="title"/>
          </p:nvPr>
        </p:nvSpPr>
        <p:spPr/>
        <p:txBody>
          <a:bodyPr/>
          <a:lstStyle/>
          <a:p>
            <a:pPr>
              <a:defRPr/>
            </a:pPr>
            <a:r>
              <a:rPr lang="en-AU" dirty="0"/>
              <a:t>Pathogen - Viruses</a:t>
            </a:r>
          </a:p>
        </p:txBody>
      </p:sp>
    </p:spTree>
    <p:extLst>
      <p:ext uri="{BB962C8B-B14F-4D97-AF65-F5344CB8AC3E}">
        <p14:creationId xmlns:p14="http://schemas.microsoft.com/office/powerpoint/2010/main" val="1247153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descr="Viruses Get Their Name">
            <a:extLst>
              <a:ext uri="{FF2B5EF4-FFF2-40B4-BE49-F238E27FC236}">
                <a16:creationId xmlns:a16="http://schemas.microsoft.com/office/drawing/2014/main" id="{84DAD3E3-6563-49C4-8E26-1208015B391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0500" b="14948"/>
          <a:stretch/>
        </p:blipFill>
        <p:spPr>
          <a:xfrm>
            <a:off x="1417541" y="2071688"/>
            <a:ext cx="3230659" cy="3730596"/>
          </a:xfrm>
          <a:noFill/>
        </p:spPr>
      </p:pic>
      <p:sp>
        <p:nvSpPr>
          <p:cNvPr id="4" name="TextBox 3">
            <a:extLst>
              <a:ext uri="{FF2B5EF4-FFF2-40B4-BE49-F238E27FC236}">
                <a16:creationId xmlns:a16="http://schemas.microsoft.com/office/drawing/2014/main" id="{0655E00F-CE1C-4292-8EB9-1278335C2C58}"/>
              </a:ext>
            </a:extLst>
          </p:cNvPr>
          <p:cNvSpPr txBox="1"/>
          <p:nvPr/>
        </p:nvSpPr>
        <p:spPr>
          <a:xfrm>
            <a:off x="4648200" y="5410200"/>
            <a:ext cx="1219200" cy="369332"/>
          </a:xfrm>
          <a:prstGeom prst="rect">
            <a:avLst/>
          </a:prstGeom>
          <a:solidFill>
            <a:schemeClr val="bg1">
              <a:lumMod val="95000"/>
            </a:schemeClr>
          </a:solidFill>
        </p:spPr>
        <p:txBody>
          <a:bodyPr>
            <a:spAutoFit/>
          </a:bodyPr>
          <a:lstStyle/>
          <a:p>
            <a:pPr eaLnBrk="0" fontAlgn="base" hangingPunct="0">
              <a:spcBef>
                <a:spcPct val="0"/>
              </a:spcBef>
              <a:spcAft>
                <a:spcPct val="0"/>
              </a:spcAft>
              <a:defRPr/>
            </a:pPr>
            <a:endParaRPr lang="en-US" dirty="0">
              <a:solidFill>
                <a:srgbClr val="000000"/>
              </a:solidFill>
              <a:latin typeface="Arial" panose="020B0604020202020204" pitchFamily="34" charset="0"/>
              <a:ea typeface="MS PGothic" panose="020B0600070205080204" pitchFamily="34" charset="-128"/>
            </a:endParaRPr>
          </a:p>
        </p:txBody>
      </p:sp>
      <p:pic>
        <p:nvPicPr>
          <p:cNvPr id="27653" name="Picture 6" descr="General structure of a virus">
            <a:extLst>
              <a:ext uri="{FF2B5EF4-FFF2-40B4-BE49-F238E27FC236}">
                <a16:creationId xmlns:a16="http://schemas.microsoft.com/office/drawing/2014/main" id="{80A76962-E063-4DAA-A15D-5EFB63CAE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3821"/>
          <a:stretch>
            <a:fillRect/>
          </a:stretch>
        </p:blipFill>
        <p:spPr bwMode="auto">
          <a:xfrm>
            <a:off x="6324602" y="2475489"/>
            <a:ext cx="3559093" cy="357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CC9E447-F542-CE43-BE0D-029134DE6694}"/>
              </a:ext>
            </a:extLst>
          </p:cNvPr>
          <p:cNvSpPr txBox="1">
            <a:spLocks/>
          </p:cNvSpPr>
          <p:nvPr/>
        </p:nvSpPr>
        <p:spPr>
          <a:xfrm>
            <a:off x="980798" y="217643"/>
            <a:ext cx="10969464"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AU" sz="36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a:t>
            </a:r>
            <a:r>
              <a:rPr lang="en-AU" sz="3600" b="1" dirty="0">
                <a:latin typeface="Calibri" panose="020F0502020204030204" pitchFamily="34" charset="0"/>
                <a:ea typeface="Calibri" panose="020F0502020204030204" pitchFamily="34" charset="0"/>
                <a:cs typeface="Times New Roman" panose="02020603050405020304" pitchFamily="18" charset="0"/>
              </a:rPr>
              <a:t> </a:t>
            </a:r>
            <a:r>
              <a:rPr lang="en-AU" sz="3600" b="1" dirty="0"/>
              <a:t> </a:t>
            </a:r>
            <a:r>
              <a:rPr lang="en-AU" sz="3600" b="1" kern="0" dirty="0">
                <a:latin typeface="Calibri" panose="020F0502020204030204" pitchFamily="34" charset="0"/>
                <a:ea typeface="Calibri" panose="020F0502020204030204" pitchFamily="34" charset="0"/>
                <a:cs typeface="Times New Roman" panose="02020603050405020304" pitchFamily="18" charset="0"/>
              </a:rPr>
              <a:t>Label the bacteriophage and the enveloped virus</a:t>
            </a:r>
            <a:endParaRPr lang="en-AU" sz="3600" b="1" dirty="0"/>
          </a:p>
        </p:txBody>
      </p:sp>
      <p:sp>
        <p:nvSpPr>
          <p:cNvPr id="2" name="TextBox 1"/>
          <p:cNvSpPr txBox="1"/>
          <p:nvPr/>
        </p:nvSpPr>
        <p:spPr>
          <a:xfrm>
            <a:off x="9883695" y="3416531"/>
            <a:ext cx="764909" cy="369332"/>
          </a:xfrm>
          <a:prstGeom prst="rect">
            <a:avLst/>
          </a:prstGeom>
          <a:noFill/>
        </p:spPr>
        <p:txBody>
          <a:bodyPr wrap="square" rtlCol="0">
            <a:spAutoFit/>
          </a:bodyPr>
          <a:lstStyle/>
          <a:p>
            <a:r>
              <a:rPr lang="en-AU" dirty="0" smtClean="0"/>
              <a:t>1.</a:t>
            </a:r>
            <a:endParaRPr lang="en-AU" dirty="0"/>
          </a:p>
        </p:txBody>
      </p:sp>
      <p:sp>
        <p:nvSpPr>
          <p:cNvPr id="7" name="TextBox 6"/>
          <p:cNvSpPr txBox="1"/>
          <p:nvPr/>
        </p:nvSpPr>
        <p:spPr>
          <a:xfrm>
            <a:off x="9883694" y="3895487"/>
            <a:ext cx="764909" cy="369332"/>
          </a:xfrm>
          <a:prstGeom prst="rect">
            <a:avLst/>
          </a:prstGeom>
          <a:noFill/>
        </p:spPr>
        <p:txBody>
          <a:bodyPr wrap="square" rtlCol="0">
            <a:spAutoFit/>
          </a:bodyPr>
          <a:lstStyle/>
          <a:p>
            <a:r>
              <a:rPr lang="en-AU" dirty="0"/>
              <a:t>2</a:t>
            </a:r>
            <a:r>
              <a:rPr lang="en-AU" dirty="0" smtClean="0"/>
              <a:t>.</a:t>
            </a:r>
            <a:endParaRPr lang="en-AU" dirty="0"/>
          </a:p>
        </p:txBody>
      </p:sp>
      <p:sp>
        <p:nvSpPr>
          <p:cNvPr id="8" name="TextBox 7"/>
          <p:cNvSpPr txBox="1"/>
          <p:nvPr/>
        </p:nvSpPr>
        <p:spPr>
          <a:xfrm>
            <a:off x="9883695" y="4342896"/>
            <a:ext cx="764909" cy="369332"/>
          </a:xfrm>
          <a:prstGeom prst="rect">
            <a:avLst/>
          </a:prstGeom>
          <a:noFill/>
        </p:spPr>
        <p:txBody>
          <a:bodyPr wrap="square" rtlCol="0">
            <a:spAutoFit/>
          </a:bodyPr>
          <a:lstStyle/>
          <a:p>
            <a:r>
              <a:rPr lang="en-AU" dirty="0" smtClean="0"/>
              <a:t>3.</a:t>
            </a:r>
            <a:endParaRPr lang="en-AU" dirty="0"/>
          </a:p>
        </p:txBody>
      </p:sp>
    </p:spTree>
    <p:extLst>
      <p:ext uri="{BB962C8B-B14F-4D97-AF65-F5344CB8AC3E}">
        <p14:creationId xmlns:p14="http://schemas.microsoft.com/office/powerpoint/2010/main" val="3894489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descr="Viruses Get Their Name">
            <a:extLst>
              <a:ext uri="{FF2B5EF4-FFF2-40B4-BE49-F238E27FC236}">
                <a16:creationId xmlns:a16="http://schemas.microsoft.com/office/drawing/2014/main" id="{84DAD3E3-6563-49C4-8E26-1208015B39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50500"/>
          <a:stretch>
            <a:fillRect/>
          </a:stretch>
        </p:blipFill>
        <p:spPr>
          <a:xfrm>
            <a:off x="1417541" y="2071688"/>
            <a:ext cx="3230659" cy="4386262"/>
          </a:xfrm>
          <a:noFill/>
        </p:spPr>
      </p:pic>
      <p:sp>
        <p:nvSpPr>
          <p:cNvPr id="4" name="TextBox 3">
            <a:extLst>
              <a:ext uri="{FF2B5EF4-FFF2-40B4-BE49-F238E27FC236}">
                <a16:creationId xmlns:a16="http://schemas.microsoft.com/office/drawing/2014/main" id="{0655E00F-CE1C-4292-8EB9-1278335C2C58}"/>
              </a:ext>
            </a:extLst>
          </p:cNvPr>
          <p:cNvSpPr txBox="1"/>
          <p:nvPr/>
        </p:nvSpPr>
        <p:spPr>
          <a:xfrm>
            <a:off x="4648200" y="5410200"/>
            <a:ext cx="1219200" cy="369332"/>
          </a:xfrm>
          <a:prstGeom prst="rect">
            <a:avLst/>
          </a:prstGeom>
          <a:solidFill>
            <a:schemeClr val="bg1">
              <a:lumMod val="95000"/>
            </a:schemeClr>
          </a:solidFill>
        </p:spPr>
        <p:txBody>
          <a:bodyPr>
            <a:spAutoFit/>
          </a:bodyPr>
          <a:lstStyle/>
          <a:p>
            <a:pPr eaLnBrk="0" fontAlgn="base" hangingPunct="0">
              <a:spcBef>
                <a:spcPct val="0"/>
              </a:spcBef>
              <a:spcAft>
                <a:spcPct val="0"/>
              </a:spcAft>
              <a:defRPr/>
            </a:pPr>
            <a:endParaRPr lang="en-US" dirty="0">
              <a:solidFill>
                <a:srgbClr val="000000"/>
              </a:solidFill>
              <a:latin typeface="Arial" panose="020B0604020202020204" pitchFamily="34" charset="0"/>
              <a:ea typeface="MS PGothic" panose="020B0600070205080204" pitchFamily="34" charset="-128"/>
            </a:endParaRPr>
          </a:p>
        </p:txBody>
      </p:sp>
      <p:pic>
        <p:nvPicPr>
          <p:cNvPr id="27653" name="Picture 6" descr="General structure of a virus">
            <a:extLst>
              <a:ext uri="{FF2B5EF4-FFF2-40B4-BE49-F238E27FC236}">
                <a16:creationId xmlns:a16="http://schemas.microsoft.com/office/drawing/2014/main" id="{80A76962-E063-4DAA-A15D-5EFB63CAE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3821"/>
          <a:stretch>
            <a:fillRect/>
          </a:stretch>
        </p:blipFill>
        <p:spPr bwMode="auto">
          <a:xfrm>
            <a:off x="6324602" y="2475489"/>
            <a:ext cx="3559093" cy="357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CC9E447-F542-CE43-BE0D-029134DE6694}"/>
              </a:ext>
            </a:extLst>
          </p:cNvPr>
          <p:cNvSpPr txBox="1">
            <a:spLocks/>
          </p:cNvSpPr>
          <p:nvPr/>
        </p:nvSpPr>
        <p:spPr>
          <a:xfrm>
            <a:off x="980798" y="217643"/>
            <a:ext cx="10969464"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AU" sz="36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a:t>
            </a:r>
            <a:r>
              <a:rPr lang="en-AU" sz="3600" b="1" dirty="0">
                <a:latin typeface="Calibri" panose="020F0502020204030204" pitchFamily="34" charset="0"/>
                <a:ea typeface="Calibri" panose="020F0502020204030204" pitchFamily="34" charset="0"/>
                <a:cs typeface="Times New Roman" panose="02020603050405020304" pitchFamily="18" charset="0"/>
              </a:rPr>
              <a:t> </a:t>
            </a:r>
            <a:r>
              <a:rPr lang="en-AU" sz="3600" b="1" dirty="0"/>
              <a:t> </a:t>
            </a:r>
            <a:r>
              <a:rPr lang="en-AU" sz="3600" b="1" kern="0" dirty="0">
                <a:latin typeface="Calibri" panose="020F0502020204030204" pitchFamily="34" charset="0"/>
                <a:ea typeface="Calibri" panose="020F0502020204030204" pitchFamily="34" charset="0"/>
                <a:cs typeface="Times New Roman" panose="02020603050405020304" pitchFamily="18" charset="0"/>
              </a:rPr>
              <a:t>Label the bacteriophage and the enveloped virus</a:t>
            </a:r>
            <a:endParaRPr lang="en-AU" sz="3600" b="1" dirty="0"/>
          </a:p>
        </p:txBody>
      </p:sp>
      <p:sp>
        <p:nvSpPr>
          <p:cNvPr id="2" name="TextBox 1"/>
          <p:cNvSpPr txBox="1"/>
          <p:nvPr/>
        </p:nvSpPr>
        <p:spPr>
          <a:xfrm>
            <a:off x="9883695" y="3416531"/>
            <a:ext cx="764909" cy="369332"/>
          </a:xfrm>
          <a:prstGeom prst="rect">
            <a:avLst/>
          </a:prstGeom>
          <a:noFill/>
        </p:spPr>
        <p:txBody>
          <a:bodyPr wrap="square" rtlCol="0">
            <a:spAutoFit/>
          </a:bodyPr>
          <a:lstStyle/>
          <a:p>
            <a:r>
              <a:rPr lang="en-AU" dirty="0" smtClean="0"/>
              <a:t>1.</a:t>
            </a:r>
            <a:endParaRPr lang="en-AU" dirty="0"/>
          </a:p>
        </p:txBody>
      </p:sp>
      <p:sp>
        <p:nvSpPr>
          <p:cNvPr id="7" name="TextBox 6"/>
          <p:cNvSpPr txBox="1"/>
          <p:nvPr/>
        </p:nvSpPr>
        <p:spPr>
          <a:xfrm>
            <a:off x="9883694" y="3895487"/>
            <a:ext cx="764909" cy="369332"/>
          </a:xfrm>
          <a:prstGeom prst="rect">
            <a:avLst/>
          </a:prstGeom>
          <a:noFill/>
        </p:spPr>
        <p:txBody>
          <a:bodyPr wrap="square" rtlCol="0">
            <a:spAutoFit/>
          </a:bodyPr>
          <a:lstStyle/>
          <a:p>
            <a:r>
              <a:rPr lang="en-AU" dirty="0"/>
              <a:t>2</a:t>
            </a:r>
            <a:r>
              <a:rPr lang="en-AU" dirty="0" smtClean="0"/>
              <a:t>.</a:t>
            </a:r>
            <a:endParaRPr lang="en-AU" dirty="0"/>
          </a:p>
        </p:txBody>
      </p:sp>
      <p:sp>
        <p:nvSpPr>
          <p:cNvPr id="8" name="TextBox 7"/>
          <p:cNvSpPr txBox="1"/>
          <p:nvPr/>
        </p:nvSpPr>
        <p:spPr>
          <a:xfrm>
            <a:off x="9883695" y="4342896"/>
            <a:ext cx="764909" cy="369332"/>
          </a:xfrm>
          <a:prstGeom prst="rect">
            <a:avLst/>
          </a:prstGeom>
          <a:noFill/>
        </p:spPr>
        <p:txBody>
          <a:bodyPr wrap="square" rtlCol="0">
            <a:spAutoFit/>
          </a:bodyPr>
          <a:lstStyle/>
          <a:p>
            <a:r>
              <a:rPr lang="en-AU" dirty="0" smtClean="0"/>
              <a:t>3.</a:t>
            </a:r>
            <a:endParaRPr lang="en-AU" dirty="0"/>
          </a:p>
        </p:txBody>
      </p:sp>
    </p:spTree>
    <p:extLst>
      <p:ext uri="{BB962C8B-B14F-4D97-AF65-F5344CB8AC3E}">
        <p14:creationId xmlns:p14="http://schemas.microsoft.com/office/powerpoint/2010/main" val="1207565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D2D1E21-3B1D-F747-98D2-9F8981C344B5}"/>
              </a:ext>
            </a:extLst>
          </p:cNvPr>
          <p:cNvSpPr txBox="1">
            <a:spLocks/>
          </p:cNvSpPr>
          <p:nvPr/>
        </p:nvSpPr>
        <p:spPr>
          <a:xfrm>
            <a:off x="980798" y="74763"/>
            <a:ext cx="10969464"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AU" sz="36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a:t>
            </a:r>
            <a:r>
              <a:rPr lang="en-AU" sz="3600" b="1" dirty="0">
                <a:latin typeface="Calibri" panose="020F0502020204030204" pitchFamily="34" charset="0"/>
                <a:ea typeface="Calibri" panose="020F0502020204030204" pitchFamily="34" charset="0"/>
                <a:cs typeface="Times New Roman" panose="02020603050405020304" pitchFamily="18" charset="0"/>
              </a:rPr>
              <a:t> </a:t>
            </a:r>
            <a:r>
              <a:rPr lang="en-AU" sz="3600" b="1" dirty="0"/>
              <a:t> </a:t>
            </a:r>
            <a:r>
              <a:rPr lang="en-AU" sz="3600" b="1" kern="0" dirty="0">
                <a:latin typeface="Calibri" panose="020F0502020204030204" pitchFamily="34" charset="0"/>
                <a:ea typeface="Calibri" panose="020F0502020204030204" pitchFamily="34" charset="0"/>
                <a:cs typeface="Times New Roman" panose="02020603050405020304" pitchFamily="18" charset="0"/>
              </a:rPr>
              <a:t>List structural features of viruses</a:t>
            </a:r>
            <a:endParaRPr lang="en-AU" sz="3600" b="1" dirty="0"/>
          </a:p>
        </p:txBody>
      </p:sp>
      <p:graphicFrame>
        <p:nvGraphicFramePr>
          <p:cNvPr id="2" name="Diagram 1">
            <a:extLst>
              <a:ext uri="{FF2B5EF4-FFF2-40B4-BE49-F238E27FC236}">
                <a16:creationId xmlns:a16="http://schemas.microsoft.com/office/drawing/2014/main" id="{FD0B9532-BA44-7C4D-8889-03EC066FB661}"/>
              </a:ext>
            </a:extLst>
          </p:cNvPr>
          <p:cNvGraphicFramePr/>
          <p:nvPr>
            <p:extLst>
              <p:ext uri="{D42A27DB-BD31-4B8C-83A1-F6EECF244321}">
                <p14:modId xmlns:p14="http://schemas.microsoft.com/office/powerpoint/2010/main" val="2161889315"/>
              </p:ext>
            </p:extLst>
          </p:nvPr>
        </p:nvGraphicFramePr>
        <p:xfrm>
          <a:off x="2830155" y="977997"/>
          <a:ext cx="8809672" cy="5676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762971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
            <a:extLst>
              <a:ext uri="{FF2B5EF4-FFF2-40B4-BE49-F238E27FC236}">
                <a16:creationId xmlns:a16="http://schemas.microsoft.com/office/drawing/2014/main" id="{54C14A3D-CF29-4B97-B786-CE1792DF2DD7}"/>
              </a:ext>
            </a:extLst>
          </p:cNvPr>
          <p:cNvSpPr>
            <a:spLocks noChangeArrowheads="1"/>
          </p:cNvSpPr>
          <p:nvPr/>
        </p:nvSpPr>
        <p:spPr bwMode="auto">
          <a:xfrm>
            <a:off x="980797" y="1860988"/>
            <a:ext cx="1112711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sz="2200" dirty="0">
                <a:solidFill>
                  <a:srgbClr val="000000"/>
                </a:solidFill>
              </a:rPr>
              <a:t>Viruses are non-cellular pathogens. </a:t>
            </a:r>
          </a:p>
          <a:p>
            <a:pPr eaLnBrk="0" fontAlgn="base" hangingPunct="0">
              <a:spcBef>
                <a:spcPct val="0"/>
              </a:spcBef>
              <a:spcAft>
                <a:spcPct val="0"/>
              </a:spcAft>
            </a:pPr>
            <a:endParaRPr lang="en-AU" altLang="en-US" sz="2200" dirty="0">
              <a:solidFill>
                <a:srgbClr val="000000"/>
              </a:solidFill>
            </a:endParaRPr>
          </a:p>
          <a:p>
            <a:pPr marL="285750" indent="-285750" eaLnBrk="0" fontAlgn="base" hangingPunct="0">
              <a:spcBef>
                <a:spcPct val="0"/>
              </a:spcBef>
              <a:spcAft>
                <a:spcPct val="0"/>
              </a:spcAft>
              <a:buFont typeface="Arial" panose="020B0604020202020204" pitchFamily="34" charset="0"/>
              <a:buChar char="•"/>
            </a:pPr>
            <a:r>
              <a:rPr lang="en-AU" altLang="en-US" sz="2200" dirty="0">
                <a:solidFill>
                  <a:srgbClr val="000000"/>
                </a:solidFill>
              </a:rPr>
              <a:t>Viruses consist of one or more strands of </a:t>
            </a:r>
            <a:r>
              <a:rPr lang="en-AU" altLang="en-US" sz="2200" b="1" dirty="0">
                <a:solidFill>
                  <a:srgbClr val="000000"/>
                </a:solidFill>
              </a:rPr>
              <a:t>nucleic acid </a:t>
            </a:r>
            <a:r>
              <a:rPr lang="en-AU" altLang="en-US" sz="2200" dirty="0">
                <a:solidFill>
                  <a:srgbClr val="000000"/>
                </a:solidFill>
              </a:rPr>
              <a:t>(RNA or DNA) inside a protein coat. </a:t>
            </a:r>
          </a:p>
          <a:p>
            <a:pPr marL="285750" indent="-285750" eaLnBrk="0" fontAlgn="base" hangingPunct="0">
              <a:spcBef>
                <a:spcPct val="0"/>
              </a:spcBef>
              <a:spcAft>
                <a:spcPct val="0"/>
              </a:spcAft>
              <a:buFont typeface="Arial" panose="020B0604020202020204" pitchFamily="34" charset="0"/>
              <a:buChar char="•"/>
            </a:pPr>
            <a:r>
              <a:rPr lang="en-AU" altLang="en-US" sz="2200" dirty="0">
                <a:solidFill>
                  <a:srgbClr val="000000"/>
                </a:solidFill>
              </a:rPr>
              <a:t>They maintain this structure during the inert phase of their life cycle; that is, when they are not inside a host. </a:t>
            </a:r>
          </a:p>
          <a:p>
            <a:pPr marL="285750" indent="-285750" eaLnBrk="0" fontAlgn="base" hangingPunct="0">
              <a:spcBef>
                <a:spcPct val="0"/>
              </a:spcBef>
              <a:spcAft>
                <a:spcPct val="0"/>
              </a:spcAft>
              <a:buFont typeface="Arial" panose="020B0604020202020204" pitchFamily="34" charset="0"/>
              <a:buChar char="•"/>
            </a:pPr>
            <a:r>
              <a:rPr lang="en-AU" altLang="en-US" sz="2200" dirty="0">
                <a:solidFill>
                  <a:srgbClr val="000000"/>
                </a:solidFill>
              </a:rPr>
              <a:t>Viruses are NOT made out of cells and therefore are non-living. </a:t>
            </a:r>
          </a:p>
          <a:p>
            <a:pPr marL="285750" indent="-285750" eaLnBrk="0" fontAlgn="base" hangingPunct="0">
              <a:spcBef>
                <a:spcPct val="0"/>
              </a:spcBef>
              <a:spcAft>
                <a:spcPct val="0"/>
              </a:spcAft>
              <a:buFont typeface="Arial" panose="020B0604020202020204" pitchFamily="34" charset="0"/>
              <a:buChar char="•"/>
            </a:pPr>
            <a:r>
              <a:rPr lang="en-AU" altLang="en-US" sz="2200" dirty="0">
                <a:solidFill>
                  <a:srgbClr val="000000"/>
                </a:solidFill>
              </a:rPr>
              <a:t>They possess </a:t>
            </a:r>
            <a:r>
              <a:rPr lang="en-AU" altLang="en-US" sz="2200" b="1" dirty="0">
                <a:solidFill>
                  <a:srgbClr val="000000"/>
                </a:solidFill>
              </a:rPr>
              <a:t>no metabolic machinery </a:t>
            </a:r>
            <a:r>
              <a:rPr lang="en-AU" altLang="en-US" sz="2200" dirty="0">
                <a:solidFill>
                  <a:srgbClr val="000000"/>
                </a:solidFill>
              </a:rPr>
              <a:t>for processes such as cellular respiration.</a:t>
            </a:r>
          </a:p>
          <a:p>
            <a:pPr marL="285750" indent="-285750" eaLnBrk="0" fontAlgn="base" hangingPunct="0">
              <a:spcBef>
                <a:spcPct val="0"/>
              </a:spcBef>
              <a:spcAft>
                <a:spcPct val="0"/>
              </a:spcAft>
              <a:buFont typeface="Arial" panose="020B0604020202020204" pitchFamily="34" charset="0"/>
              <a:buChar char="•"/>
            </a:pPr>
            <a:r>
              <a:rPr lang="en-AU" altLang="en-US" sz="2200" dirty="0">
                <a:solidFill>
                  <a:srgbClr val="000000"/>
                </a:solidFill>
              </a:rPr>
              <a:t>Viruses cannot be classified as prokaryotes or eukaryotes, because they are non-cellular. </a:t>
            </a:r>
          </a:p>
          <a:p>
            <a:pPr marL="285750" indent="-285750" eaLnBrk="0" fontAlgn="base" hangingPunct="0">
              <a:spcBef>
                <a:spcPct val="0"/>
              </a:spcBef>
              <a:spcAft>
                <a:spcPct val="0"/>
              </a:spcAft>
              <a:buFont typeface="Arial" panose="020B0604020202020204" pitchFamily="34" charset="0"/>
              <a:buChar char="•"/>
            </a:pPr>
            <a:r>
              <a:rPr lang="en-AU" altLang="en-US" sz="2200" dirty="0">
                <a:solidFill>
                  <a:srgbClr val="000000"/>
                </a:solidFill>
              </a:rPr>
              <a:t>Instead of cellular features such as ribosomes and mitochondria, they have some </a:t>
            </a:r>
            <a:r>
              <a:rPr lang="en-AU" altLang="en-US" sz="2200" b="1" dirty="0">
                <a:solidFill>
                  <a:srgbClr val="000000"/>
                </a:solidFill>
              </a:rPr>
              <a:t>nucleic acid </a:t>
            </a:r>
            <a:r>
              <a:rPr lang="en-AU" altLang="en-US" sz="2200" dirty="0">
                <a:solidFill>
                  <a:srgbClr val="000000"/>
                </a:solidFill>
              </a:rPr>
              <a:t>and a </a:t>
            </a:r>
            <a:r>
              <a:rPr lang="en-AU" altLang="en-US" sz="2200" b="1" dirty="0">
                <a:solidFill>
                  <a:srgbClr val="000000"/>
                </a:solidFill>
              </a:rPr>
              <a:t>protective coat</a:t>
            </a:r>
            <a:r>
              <a:rPr lang="en-AU" altLang="en-US" sz="2200" dirty="0">
                <a:solidFill>
                  <a:srgbClr val="000000"/>
                </a:solidFill>
              </a:rPr>
              <a:t>.</a:t>
            </a:r>
          </a:p>
        </p:txBody>
      </p:sp>
      <p:sp>
        <p:nvSpPr>
          <p:cNvPr id="7" name="Title 1">
            <a:extLst>
              <a:ext uri="{FF2B5EF4-FFF2-40B4-BE49-F238E27FC236}">
                <a16:creationId xmlns:a16="http://schemas.microsoft.com/office/drawing/2014/main" id="{EC0203B3-0632-4246-A3B7-A4629DB7EC02}"/>
              </a:ext>
            </a:extLst>
          </p:cNvPr>
          <p:cNvSpPr txBox="1">
            <a:spLocks/>
          </p:cNvSpPr>
          <p:nvPr/>
        </p:nvSpPr>
        <p:spPr>
          <a:xfrm>
            <a:off x="980798" y="217643"/>
            <a:ext cx="10969464"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AU" sz="36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a:t>
            </a:r>
            <a:r>
              <a:rPr lang="en-AU" sz="3600" b="1" dirty="0">
                <a:latin typeface="Calibri" panose="020F0502020204030204" pitchFamily="34" charset="0"/>
                <a:ea typeface="Calibri" panose="020F0502020204030204" pitchFamily="34" charset="0"/>
                <a:cs typeface="Times New Roman" panose="02020603050405020304" pitchFamily="18" charset="0"/>
              </a:rPr>
              <a:t> </a:t>
            </a:r>
            <a:r>
              <a:rPr lang="en-AU" sz="3600" b="1" dirty="0"/>
              <a:t> </a:t>
            </a:r>
            <a:r>
              <a:rPr lang="en-AU" sz="3600" b="1" kern="0" dirty="0">
                <a:latin typeface="Calibri" panose="020F0502020204030204" pitchFamily="34" charset="0"/>
                <a:ea typeface="Calibri" panose="020F0502020204030204" pitchFamily="34" charset="0"/>
                <a:cs typeface="Times New Roman" panose="02020603050405020304" pitchFamily="18" charset="0"/>
              </a:rPr>
              <a:t>Explain why a virus can be described as a non-cellular pathogen </a:t>
            </a:r>
            <a:endParaRPr lang="en-AU" sz="3600" b="1" dirty="0"/>
          </a:p>
        </p:txBody>
      </p:sp>
    </p:spTree>
    <p:extLst>
      <p:ext uri="{BB962C8B-B14F-4D97-AF65-F5344CB8AC3E}">
        <p14:creationId xmlns:p14="http://schemas.microsoft.com/office/powerpoint/2010/main" val="93330263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92246-3869-494F-A26C-113285A01AFF}"/>
              </a:ext>
            </a:extLst>
          </p:cNvPr>
          <p:cNvSpPr>
            <a:spLocks noGrp="1"/>
          </p:cNvSpPr>
          <p:nvPr>
            <p:ph idx="1"/>
          </p:nvPr>
        </p:nvSpPr>
        <p:spPr>
          <a:xfrm>
            <a:off x="1371600" y="2012731"/>
            <a:ext cx="9601200" cy="3581400"/>
          </a:xfrm>
        </p:spPr>
        <p:txBody>
          <a:bodyPr/>
          <a:lstStyle/>
          <a:p>
            <a:r>
              <a:rPr lang="en-US" dirty="0"/>
              <a:t>A virus is often referred to as an obligate parasite</a:t>
            </a:r>
          </a:p>
          <a:p>
            <a:r>
              <a:rPr lang="en-US" dirty="0"/>
              <a:t>An obligate parasite is an organism that can only survive inside another organism</a:t>
            </a:r>
          </a:p>
          <a:p>
            <a:r>
              <a:rPr lang="en-US" dirty="0"/>
              <a:t>A virus does not have any metabolic machinery, it is metabolically inert. Meaning it can not grow or reproduce outside of a host cell, therefore a virus must enter a cell to perform these processes</a:t>
            </a:r>
          </a:p>
        </p:txBody>
      </p:sp>
      <p:sp>
        <p:nvSpPr>
          <p:cNvPr id="4" name="Title 1">
            <a:extLst>
              <a:ext uri="{FF2B5EF4-FFF2-40B4-BE49-F238E27FC236}">
                <a16:creationId xmlns:a16="http://schemas.microsoft.com/office/drawing/2014/main" id="{E01B4B6D-A9DD-3146-8028-106C6258DD19}"/>
              </a:ext>
            </a:extLst>
          </p:cNvPr>
          <p:cNvSpPr txBox="1">
            <a:spLocks/>
          </p:cNvSpPr>
          <p:nvPr/>
        </p:nvSpPr>
        <p:spPr>
          <a:xfrm>
            <a:off x="1012329" y="343767"/>
            <a:ext cx="10969464"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AU" sz="36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r>
              <a:rPr lang="en-AU" sz="3600" b="1" dirty="0">
                <a:latin typeface="Calibri" panose="020F0502020204030204" pitchFamily="34" charset="0"/>
                <a:ea typeface="Calibri" panose="020F0502020204030204" pitchFamily="34" charset="0"/>
                <a:cs typeface="Times New Roman" panose="02020603050405020304" pitchFamily="18" charset="0"/>
              </a:rPr>
              <a:t> </a:t>
            </a:r>
            <a:r>
              <a:rPr lang="en-AU" sz="3600" b="1" dirty="0"/>
              <a:t> </a:t>
            </a:r>
            <a:r>
              <a:rPr lang="en-AU" sz="3600" b="1" kern="0" dirty="0">
                <a:latin typeface="Calibri" panose="020F0502020204030204" pitchFamily="34" charset="0"/>
                <a:ea typeface="Calibri" panose="020F0502020204030204" pitchFamily="34" charset="0"/>
                <a:cs typeface="Times New Roman" panose="02020603050405020304" pitchFamily="18" charset="0"/>
              </a:rPr>
              <a:t>Describe why a pathogen can be said to be an obligate parasite</a:t>
            </a:r>
            <a:endParaRPr lang="en-AU" sz="3600" b="1" dirty="0"/>
          </a:p>
        </p:txBody>
      </p:sp>
    </p:spTree>
    <p:extLst>
      <p:ext uri="{BB962C8B-B14F-4D97-AF65-F5344CB8AC3E}">
        <p14:creationId xmlns:p14="http://schemas.microsoft.com/office/powerpoint/2010/main" val="2767086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Box 1">
            <a:extLst>
              <a:ext uri="{FF2B5EF4-FFF2-40B4-BE49-F238E27FC236}">
                <a16:creationId xmlns:a16="http://schemas.microsoft.com/office/drawing/2014/main" id="{BF27EC70-FF84-477E-9518-4CD3257680B6}"/>
              </a:ext>
            </a:extLst>
          </p:cNvPr>
          <p:cNvSpPr txBox="1">
            <a:spLocks noChangeArrowheads="1"/>
          </p:cNvSpPr>
          <p:nvPr/>
        </p:nvSpPr>
        <p:spPr bwMode="auto">
          <a:xfrm>
            <a:off x="1981200" y="5449889"/>
            <a:ext cx="853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0" name="Title 1">
            <a:extLst>
              <a:ext uri="{FF2B5EF4-FFF2-40B4-BE49-F238E27FC236}">
                <a16:creationId xmlns:a16="http://schemas.microsoft.com/office/drawing/2014/main" id="{621113C9-C178-B347-A91C-794E45E1516A}"/>
              </a:ext>
            </a:extLst>
          </p:cNvPr>
          <p:cNvSpPr txBox="1">
            <a:spLocks/>
          </p:cNvSpPr>
          <p:nvPr/>
        </p:nvSpPr>
        <p:spPr>
          <a:xfrm>
            <a:off x="1012329" y="343767"/>
            <a:ext cx="10969464"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AU" sz="36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7:</a:t>
            </a:r>
            <a:r>
              <a:rPr lang="en-AU" sz="3600" b="1" dirty="0">
                <a:latin typeface="Calibri" panose="020F0502020204030204" pitchFamily="34" charset="0"/>
                <a:ea typeface="Calibri" panose="020F0502020204030204" pitchFamily="34" charset="0"/>
                <a:cs typeface="Times New Roman" panose="02020603050405020304" pitchFamily="18" charset="0"/>
              </a:rPr>
              <a:t> </a:t>
            </a:r>
            <a:r>
              <a:rPr lang="en-AU" sz="3600" b="1" dirty="0"/>
              <a:t> </a:t>
            </a:r>
            <a:r>
              <a:rPr lang="en-AU" sz="3600" b="1" kern="0" dirty="0">
                <a:latin typeface="Calibri" panose="020F0502020204030204" pitchFamily="34" charset="0"/>
                <a:ea typeface="Calibri" panose="020F0502020204030204" pitchFamily="34" charset="0"/>
                <a:cs typeface="Times New Roman" panose="02020603050405020304" pitchFamily="18" charset="0"/>
              </a:rPr>
              <a:t>Using a clearly labelled diagram describe how an enveloped virus replicates within a host eukaryotic cell</a:t>
            </a:r>
            <a:endParaRPr lang="en-AU" sz="3600" b="1" dirty="0"/>
          </a:p>
          <a:p>
            <a:r>
              <a:rPr lang="en-AU" sz="3600" b="1" kern="0" dirty="0">
                <a:latin typeface="Calibri" panose="020F0502020204030204" pitchFamily="34" charset="0"/>
                <a:ea typeface="Calibri" panose="020F0502020204030204" pitchFamily="34" charset="0"/>
                <a:cs typeface="Times New Roman" panose="02020603050405020304" pitchFamily="18" charset="0"/>
              </a:rPr>
              <a:t> </a:t>
            </a:r>
            <a:endParaRPr lang="en-AU" sz="3600" b="1" dirty="0"/>
          </a:p>
        </p:txBody>
      </p:sp>
    </p:spTree>
    <p:extLst>
      <p:ext uri="{BB962C8B-B14F-4D97-AF65-F5344CB8AC3E}">
        <p14:creationId xmlns:p14="http://schemas.microsoft.com/office/powerpoint/2010/main" val="403853174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1">
            <a:extLst>
              <a:ext uri="{FF2B5EF4-FFF2-40B4-BE49-F238E27FC236}">
                <a16:creationId xmlns:a16="http://schemas.microsoft.com/office/drawing/2014/main" id="{7B85F280-57E0-439D-AC2E-9B255F35D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190" y="1558058"/>
            <a:ext cx="8114603"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1">
            <a:extLst>
              <a:ext uri="{FF2B5EF4-FFF2-40B4-BE49-F238E27FC236}">
                <a16:creationId xmlns:a16="http://schemas.microsoft.com/office/drawing/2014/main" id="{BF27EC70-FF84-477E-9518-4CD3257680B6}"/>
              </a:ext>
            </a:extLst>
          </p:cNvPr>
          <p:cNvSpPr txBox="1">
            <a:spLocks noChangeArrowheads="1"/>
          </p:cNvSpPr>
          <p:nvPr/>
        </p:nvSpPr>
        <p:spPr bwMode="auto">
          <a:xfrm>
            <a:off x="1981200" y="5449889"/>
            <a:ext cx="853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
        <p:nvSpPr>
          <p:cNvPr id="10" name="Title 1">
            <a:extLst>
              <a:ext uri="{FF2B5EF4-FFF2-40B4-BE49-F238E27FC236}">
                <a16:creationId xmlns:a16="http://schemas.microsoft.com/office/drawing/2014/main" id="{621113C9-C178-B347-A91C-794E45E1516A}"/>
              </a:ext>
            </a:extLst>
          </p:cNvPr>
          <p:cNvSpPr txBox="1">
            <a:spLocks/>
          </p:cNvSpPr>
          <p:nvPr/>
        </p:nvSpPr>
        <p:spPr>
          <a:xfrm>
            <a:off x="1012329" y="343767"/>
            <a:ext cx="10969464"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AU" sz="36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7:</a:t>
            </a:r>
            <a:r>
              <a:rPr lang="en-AU" sz="3600" b="1" dirty="0">
                <a:latin typeface="Calibri" panose="020F0502020204030204" pitchFamily="34" charset="0"/>
                <a:ea typeface="Calibri" panose="020F0502020204030204" pitchFamily="34" charset="0"/>
                <a:cs typeface="Times New Roman" panose="02020603050405020304" pitchFamily="18" charset="0"/>
              </a:rPr>
              <a:t> </a:t>
            </a:r>
            <a:r>
              <a:rPr lang="en-AU" sz="3600" b="1" dirty="0"/>
              <a:t> </a:t>
            </a:r>
            <a:r>
              <a:rPr lang="en-AU" sz="3600" b="1" kern="0" dirty="0">
                <a:latin typeface="Calibri" panose="020F0502020204030204" pitchFamily="34" charset="0"/>
                <a:ea typeface="Calibri" panose="020F0502020204030204" pitchFamily="34" charset="0"/>
                <a:cs typeface="Times New Roman" panose="02020603050405020304" pitchFamily="18" charset="0"/>
              </a:rPr>
              <a:t>Using a clearly labelled diagram describe how an enveloped virus replicates within a host eukaryotic cell</a:t>
            </a:r>
            <a:endParaRPr lang="en-AU" sz="3600" b="1" dirty="0"/>
          </a:p>
          <a:p>
            <a:r>
              <a:rPr lang="en-AU" sz="3600" b="1" kern="0" dirty="0">
                <a:latin typeface="Calibri" panose="020F0502020204030204" pitchFamily="34" charset="0"/>
                <a:ea typeface="Calibri" panose="020F0502020204030204" pitchFamily="34" charset="0"/>
                <a:cs typeface="Times New Roman" panose="02020603050405020304" pitchFamily="18" charset="0"/>
              </a:rPr>
              <a:t> </a:t>
            </a:r>
            <a:endParaRPr lang="en-AU" sz="3600" b="1" dirty="0"/>
          </a:p>
        </p:txBody>
      </p:sp>
    </p:spTree>
    <p:extLst>
      <p:ext uri="{BB962C8B-B14F-4D97-AF65-F5344CB8AC3E}">
        <p14:creationId xmlns:p14="http://schemas.microsoft.com/office/powerpoint/2010/main" val="198100465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Content Placeholder 3">
            <a:extLst>
              <a:ext uri="{FF2B5EF4-FFF2-40B4-BE49-F238E27FC236}">
                <a16:creationId xmlns:a16="http://schemas.microsoft.com/office/drawing/2014/main" id="{83B0F6E4-711E-4411-ADB7-60EE39E931A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81088" y="1605470"/>
            <a:ext cx="7091362" cy="5252530"/>
          </a:xfrm>
        </p:spPr>
      </p:pic>
      <p:sp>
        <p:nvSpPr>
          <p:cNvPr id="34820" name="TextBox 1">
            <a:extLst>
              <a:ext uri="{FF2B5EF4-FFF2-40B4-BE49-F238E27FC236}">
                <a16:creationId xmlns:a16="http://schemas.microsoft.com/office/drawing/2014/main" id="{D4603695-700F-4DC2-9B6C-E32B005975E0}"/>
              </a:ext>
            </a:extLst>
          </p:cNvPr>
          <p:cNvSpPr txBox="1">
            <a:spLocks noChangeArrowheads="1"/>
          </p:cNvSpPr>
          <p:nvPr/>
        </p:nvSpPr>
        <p:spPr bwMode="auto">
          <a:xfrm>
            <a:off x="9088438" y="5248275"/>
            <a:ext cx="3352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b="1" dirty="0">
                <a:solidFill>
                  <a:srgbClr val="000000"/>
                </a:solidFill>
              </a:rPr>
              <a:t>Biology WA Units 3 &amp; 4</a:t>
            </a:r>
          </a:p>
          <a:p>
            <a:pPr eaLnBrk="0" fontAlgn="base" hangingPunct="0">
              <a:spcBef>
                <a:spcPct val="0"/>
              </a:spcBef>
              <a:spcAft>
                <a:spcPct val="0"/>
              </a:spcAft>
            </a:pPr>
            <a:r>
              <a:rPr lang="en-AU" altLang="en-US" b="1" dirty="0">
                <a:solidFill>
                  <a:srgbClr val="000000"/>
                </a:solidFill>
              </a:rPr>
              <a:t>Set 12.2 pg.413 Q 1-8</a:t>
            </a:r>
            <a:endParaRPr lang="en-AU" altLang="en-US" dirty="0">
              <a:solidFill>
                <a:srgbClr val="000000"/>
              </a:solidFill>
            </a:endParaRPr>
          </a:p>
          <a:p>
            <a:pPr eaLnBrk="0" fontAlgn="base" hangingPunct="0">
              <a:spcBef>
                <a:spcPct val="0"/>
              </a:spcBef>
              <a:spcAft>
                <a:spcPct val="0"/>
              </a:spcAft>
            </a:pPr>
            <a:endParaRPr lang="en-AU" altLang="en-US" dirty="0">
              <a:solidFill>
                <a:srgbClr val="000000"/>
              </a:solidFill>
            </a:endParaRPr>
          </a:p>
        </p:txBody>
      </p:sp>
      <p:sp>
        <p:nvSpPr>
          <p:cNvPr id="7" name="Title 1">
            <a:extLst>
              <a:ext uri="{FF2B5EF4-FFF2-40B4-BE49-F238E27FC236}">
                <a16:creationId xmlns:a16="http://schemas.microsoft.com/office/drawing/2014/main" id="{341FD1B9-E6AA-7C4F-B95C-2DD4AE713A63}"/>
              </a:ext>
            </a:extLst>
          </p:cNvPr>
          <p:cNvSpPr txBox="1">
            <a:spLocks/>
          </p:cNvSpPr>
          <p:nvPr/>
        </p:nvSpPr>
        <p:spPr>
          <a:xfrm>
            <a:off x="1222536" y="284161"/>
            <a:ext cx="10969464"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AU" sz="36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7:</a:t>
            </a:r>
            <a:r>
              <a:rPr lang="en-AU" sz="3600" b="1" dirty="0">
                <a:latin typeface="Calibri" panose="020F0502020204030204" pitchFamily="34" charset="0"/>
                <a:ea typeface="Calibri" panose="020F0502020204030204" pitchFamily="34" charset="0"/>
                <a:cs typeface="Times New Roman" panose="02020603050405020304" pitchFamily="18" charset="0"/>
              </a:rPr>
              <a:t> </a:t>
            </a:r>
            <a:r>
              <a:rPr lang="en-AU" sz="3600" b="1" dirty="0"/>
              <a:t> </a:t>
            </a:r>
            <a:r>
              <a:rPr lang="en-AU" sz="3600" b="1" kern="0" dirty="0">
                <a:latin typeface="Calibri" panose="020F0502020204030204" pitchFamily="34" charset="0"/>
                <a:ea typeface="Calibri" panose="020F0502020204030204" pitchFamily="34" charset="0"/>
                <a:cs typeface="Times New Roman" panose="02020603050405020304" pitchFamily="18" charset="0"/>
              </a:rPr>
              <a:t>Using a clearly labelled diagram describe how a bacteriophage replicates within a host bacterial cell</a:t>
            </a:r>
            <a:endParaRPr lang="en-AU" sz="3600" b="1" dirty="0"/>
          </a:p>
          <a:p>
            <a:endParaRPr lang="en-AU" sz="3600" b="1" dirty="0"/>
          </a:p>
        </p:txBody>
      </p:sp>
    </p:spTree>
    <p:extLst>
      <p:ext uri="{BB962C8B-B14F-4D97-AF65-F5344CB8AC3E}">
        <p14:creationId xmlns:p14="http://schemas.microsoft.com/office/powerpoint/2010/main" val="305753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3E96E6-C854-46DA-A997-9E43B8CA6FCE}"/>
              </a:ext>
            </a:extLst>
          </p:cNvPr>
          <p:cNvSpPr>
            <a:spLocks noGrp="1"/>
          </p:cNvSpPr>
          <p:nvPr>
            <p:ph type="title"/>
          </p:nvPr>
        </p:nvSpPr>
        <p:spPr/>
        <p:txBody>
          <a:bodyPr/>
          <a:lstStyle/>
          <a:p>
            <a:pPr>
              <a:defRPr/>
            </a:pPr>
            <a:r>
              <a:rPr lang="en-AU" dirty="0"/>
              <a:t>Pathogens Life Cycle</a:t>
            </a:r>
          </a:p>
        </p:txBody>
      </p:sp>
    </p:spTree>
    <p:extLst>
      <p:ext uri="{BB962C8B-B14F-4D97-AF65-F5344CB8AC3E}">
        <p14:creationId xmlns:p14="http://schemas.microsoft.com/office/powerpoint/2010/main" val="336673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3F396D32-E8F8-4AE9-837E-F64D1D71CE22}"/>
              </a:ext>
            </a:extLst>
          </p:cNvPr>
          <p:cNvSpPr>
            <a:spLocks noGrp="1" noChangeArrowheads="1"/>
          </p:cNvSpPr>
          <p:nvPr>
            <p:ph type="title"/>
          </p:nvPr>
        </p:nvSpPr>
        <p:spPr/>
        <p:txBody>
          <a:bodyPr/>
          <a:lstStyle/>
          <a:p>
            <a:r>
              <a:rPr lang="en-AU" altLang="en-US" b="1"/>
              <a:t>Examples of diseases caused by a virus</a:t>
            </a:r>
          </a:p>
        </p:txBody>
      </p:sp>
      <p:pic>
        <p:nvPicPr>
          <p:cNvPr id="28676" name="Diagram 6">
            <a:extLst>
              <a:ext uri="{FF2B5EF4-FFF2-40B4-BE49-F238E27FC236}">
                <a16:creationId xmlns:a16="http://schemas.microsoft.com/office/drawing/2014/main" id="{E41C31D3-17C2-4527-8222-A1E995366AE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371600"/>
            <a:ext cx="90678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69830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29FDFD-3C52-4FE5-9778-6016A89151D8}"/>
              </a:ext>
            </a:extLst>
          </p:cNvPr>
          <p:cNvSpPr/>
          <p:nvPr/>
        </p:nvSpPr>
        <p:spPr>
          <a:xfrm>
            <a:off x="1981200" y="2339975"/>
            <a:ext cx="3048000" cy="2032000"/>
          </a:xfrm>
          <a:prstGeom prst="rect">
            <a:avLst/>
          </a:prstGeom>
          <a:solidFill>
            <a:schemeClr val="bg2">
              <a:lumMod val="20000"/>
              <a:lumOff val="80000"/>
            </a:schemeClr>
          </a:solidFill>
        </p:spPr>
        <p:txBody>
          <a:bodyPr>
            <a:spAutoFit/>
          </a:bodyPr>
          <a:lstStyle/>
          <a:p>
            <a:pPr eaLnBrk="0" fontAlgn="base" hangingPunct="0">
              <a:spcBef>
                <a:spcPct val="0"/>
              </a:spcBef>
              <a:spcAft>
                <a:spcPct val="0"/>
              </a:spcAft>
              <a:defRPr/>
            </a:pPr>
            <a:endParaRPr lang="en-AU"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defRPr/>
            </a:pPr>
            <a:r>
              <a:rPr lang="en-AU" dirty="0">
                <a:solidFill>
                  <a:srgbClr val="000000"/>
                </a:solidFill>
                <a:latin typeface="Arial" panose="020B0604020202020204" pitchFamily="34" charset="0"/>
                <a:ea typeface="MS PGothic" panose="020B0600070205080204" pitchFamily="34" charset="-128"/>
              </a:rPr>
              <a:t>The primary </a:t>
            </a:r>
            <a:r>
              <a:rPr lang="en-GB" dirty="0">
                <a:solidFill>
                  <a:srgbClr val="000000"/>
                </a:solidFill>
                <a:latin typeface="Arial" panose="020B0604020202020204" pitchFamily="34" charset="0"/>
                <a:ea typeface="MS PGothic" panose="020B0600070205080204" pitchFamily="34" charset="-128"/>
              </a:rPr>
              <a:t>replication of the virus occurs in skeletal muscle cells before it enters the blood. The virus also replicates in the </a:t>
            </a:r>
            <a:r>
              <a:rPr lang="en-AU" dirty="0">
                <a:solidFill>
                  <a:srgbClr val="000000"/>
                </a:solidFill>
                <a:latin typeface="Arial" panose="020B0604020202020204" pitchFamily="34" charset="0"/>
                <a:ea typeface="MS PGothic" panose="020B0600070205080204" pitchFamily="34" charset="-128"/>
              </a:rPr>
              <a:t>mosquito vector.</a:t>
            </a:r>
            <a:endParaRPr lang="en-AU" altLang="en-US" dirty="0">
              <a:solidFill>
                <a:srgbClr val="000000"/>
              </a:solidFill>
              <a:latin typeface="Arial" panose="020B0604020202020204" pitchFamily="34" charset="0"/>
              <a:ea typeface="MS PGothic" panose="020B0600070205080204" pitchFamily="34" charset="-128"/>
            </a:endParaRPr>
          </a:p>
        </p:txBody>
      </p:sp>
      <p:sp>
        <p:nvSpPr>
          <p:cNvPr id="29700" name="Rectangle 1">
            <a:extLst>
              <a:ext uri="{FF2B5EF4-FFF2-40B4-BE49-F238E27FC236}">
                <a16:creationId xmlns:a16="http://schemas.microsoft.com/office/drawing/2014/main" id="{CED7CD3F-1B51-4E73-93A4-117AAD9C35FC}"/>
              </a:ext>
            </a:extLst>
          </p:cNvPr>
          <p:cNvSpPr>
            <a:spLocks noChangeArrowheads="1"/>
          </p:cNvSpPr>
          <p:nvPr/>
        </p:nvSpPr>
        <p:spPr bwMode="auto">
          <a:xfrm>
            <a:off x="1905000" y="1066800"/>
            <a:ext cx="8458200" cy="369888"/>
          </a:xfrm>
          <a:prstGeom prst="rect">
            <a:avLst/>
          </a:prstGeom>
          <a:no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r>
              <a:rPr lang="en-AU" altLang="en-US" b="1" dirty="0">
                <a:solidFill>
                  <a:srgbClr val="013658"/>
                </a:solidFill>
                <a:latin typeface="Arial"/>
              </a:rPr>
              <a:t>Viral disease example:</a:t>
            </a:r>
          </a:p>
        </p:txBody>
      </p:sp>
      <p:sp>
        <p:nvSpPr>
          <p:cNvPr id="9" name="Rectangle 8">
            <a:extLst>
              <a:ext uri="{FF2B5EF4-FFF2-40B4-BE49-F238E27FC236}">
                <a16:creationId xmlns:a16="http://schemas.microsoft.com/office/drawing/2014/main" id="{15DEF738-A660-49EB-900F-2EBDCF2FED6A}"/>
              </a:ext>
            </a:extLst>
          </p:cNvPr>
          <p:cNvSpPr/>
          <p:nvPr/>
        </p:nvSpPr>
        <p:spPr>
          <a:xfrm>
            <a:off x="1981201" y="1497014"/>
            <a:ext cx="8315325" cy="923925"/>
          </a:xfrm>
          <a:prstGeom prst="rect">
            <a:avLst/>
          </a:prstGeom>
          <a:solidFill>
            <a:schemeClr val="bg2">
              <a:lumMod val="20000"/>
              <a:lumOff val="80000"/>
            </a:schemeClr>
          </a:solidFill>
        </p:spPr>
        <p:txBody>
          <a:bodyPr>
            <a:spAutoFit/>
          </a:bodyPr>
          <a:lstStyle/>
          <a:p>
            <a:pPr eaLnBrk="0" fontAlgn="base" hangingPunct="0">
              <a:spcBef>
                <a:spcPct val="0"/>
              </a:spcBef>
              <a:spcAft>
                <a:spcPct val="0"/>
              </a:spcAft>
              <a:defRPr/>
            </a:pPr>
            <a:r>
              <a:rPr lang="en-AU" dirty="0">
                <a:solidFill>
                  <a:srgbClr val="000000"/>
                </a:solidFill>
                <a:latin typeface="Arial" panose="020B0604020202020204" pitchFamily="34" charset="0"/>
                <a:ea typeface="MS PGothic" panose="020B0600070205080204" pitchFamily="34" charset="-128"/>
              </a:rPr>
              <a:t>Ross River disease is also known as Ross River fever. Symptoms of the disease include a r</a:t>
            </a:r>
            <a:r>
              <a:rPr lang="en-GB" dirty="0">
                <a:solidFill>
                  <a:srgbClr val="000000"/>
                </a:solidFill>
                <a:latin typeface="Arial" panose="020B0604020202020204" pitchFamily="34" charset="0"/>
                <a:ea typeface="MS PGothic" panose="020B0600070205080204" pitchFamily="34" charset="-128"/>
              </a:rPr>
              <a:t>ash on the limbs or trunk for 5–10 days; painful and swollen </a:t>
            </a:r>
            <a:r>
              <a:rPr lang="en-AU" dirty="0">
                <a:solidFill>
                  <a:srgbClr val="000000"/>
                </a:solidFill>
                <a:latin typeface="Arial" panose="020B0604020202020204" pitchFamily="34" charset="0"/>
                <a:ea typeface="MS PGothic" panose="020B0600070205080204" pitchFamily="34" charset="-128"/>
              </a:rPr>
              <a:t>joints, usually lasting for months; fever and headache.</a:t>
            </a:r>
          </a:p>
        </p:txBody>
      </p:sp>
      <p:pic>
        <p:nvPicPr>
          <p:cNvPr id="30726" name="Picture 3">
            <a:extLst>
              <a:ext uri="{FF2B5EF4-FFF2-40B4-BE49-F238E27FC236}">
                <a16:creationId xmlns:a16="http://schemas.microsoft.com/office/drawing/2014/main" id="{68238AB7-9A5C-4238-867A-C12E88651D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6064" y="2667000"/>
            <a:ext cx="4960937"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a:extLst>
              <a:ext uri="{FF2B5EF4-FFF2-40B4-BE49-F238E27FC236}">
                <a16:creationId xmlns:a16="http://schemas.microsoft.com/office/drawing/2014/main" id="{BCA3D926-E02B-402D-8E9D-69C2D836F402}"/>
              </a:ext>
            </a:extLst>
          </p:cNvPr>
          <p:cNvSpPr txBox="1"/>
          <p:nvPr/>
        </p:nvSpPr>
        <p:spPr>
          <a:xfrm rot="16200000">
            <a:off x="9644857" y="5225257"/>
            <a:ext cx="1449387" cy="215900"/>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AU" sz="800" dirty="0">
                <a:solidFill>
                  <a:srgbClr val="FFFFFF">
                    <a:lumMod val="50000"/>
                  </a:srgbClr>
                </a:solidFill>
              </a:rPr>
              <a:t>Shutterstock.com/</a:t>
            </a:r>
            <a:r>
              <a:rPr lang="en-AU" sz="800" dirty="0" err="1">
                <a:solidFill>
                  <a:srgbClr val="FFFFFF">
                    <a:lumMod val="50000"/>
                  </a:srgbClr>
                </a:solidFill>
              </a:rPr>
              <a:t>yurakrasil</a:t>
            </a:r>
            <a:endParaRPr lang="en-AU" sz="800" dirty="0">
              <a:solidFill>
                <a:srgbClr val="FFFFFF">
                  <a:lumMod val="50000"/>
                </a:srgbClr>
              </a:solidFill>
            </a:endParaRPr>
          </a:p>
        </p:txBody>
      </p:sp>
    </p:spTree>
    <p:extLst>
      <p:ext uri="{BB962C8B-B14F-4D97-AF65-F5344CB8AC3E}">
        <p14:creationId xmlns:p14="http://schemas.microsoft.com/office/powerpoint/2010/main" val="409416803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35C6CC18-B263-440D-8577-2D02C20E561C}"/>
              </a:ext>
            </a:extLst>
          </p:cNvPr>
          <p:cNvSpPr>
            <a:spLocks noGrp="1"/>
          </p:cNvSpPr>
          <p:nvPr>
            <p:ph type="title"/>
          </p:nvPr>
        </p:nvSpPr>
        <p:spPr/>
        <p:txBody>
          <a:bodyPr/>
          <a:lstStyle/>
          <a:p>
            <a:r>
              <a:rPr lang="en-AU" altLang="en-US" b="1"/>
              <a:t>Viruses - Recap</a:t>
            </a:r>
            <a:endParaRPr lang="en-AU" altLang="en-US"/>
          </a:p>
        </p:txBody>
      </p:sp>
      <p:sp>
        <p:nvSpPr>
          <p:cNvPr id="3" name="Content Placeholder 2">
            <a:extLst>
              <a:ext uri="{FF2B5EF4-FFF2-40B4-BE49-F238E27FC236}">
                <a16:creationId xmlns:a16="http://schemas.microsoft.com/office/drawing/2014/main" id="{971E1508-02C3-435A-BA4D-A0413155BCE6}"/>
              </a:ext>
            </a:extLst>
          </p:cNvPr>
          <p:cNvSpPr>
            <a:spLocks noGrp="1"/>
          </p:cNvSpPr>
          <p:nvPr>
            <p:ph idx="1"/>
          </p:nvPr>
        </p:nvSpPr>
        <p:spPr>
          <a:xfrm>
            <a:off x="1981200" y="1598613"/>
            <a:ext cx="8229600" cy="4114800"/>
          </a:xfrm>
        </p:spPr>
        <p:txBody>
          <a:bodyPr/>
          <a:lstStyle/>
          <a:p>
            <a:pPr marL="285750" indent="-285750">
              <a:spcBef>
                <a:spcPct val="0"/>
              </a:spcBef>
              <a:buFont typeface="Arial" panose="020B0604020202020204" pitchFamily="34" charset="0"/>
              <a:buChar char="•"/>
              <a:defRPr/>
            </a:pPr>
            <a:r>
              <a:rPr lang="en-AU" altLang="en-US" kern="1200" dirty="0">
                <a:solidFill>
                  <a:srgbClr val="000000"/>
                </a:solidFill>
                <a:cs typeface="+mn-cs"/>
              </a:rPr>
              <a:t>Small</a:t>
            </a:r>
          </a:p>
          <a:p>
            <a:pPr marL="285750" indent="-285750">
              <a:spcBef>
                <a:spcPct val="0"/>
              </a:spcBef>
              <a:buFont typeface="Arial" panose="020B0604020202020204" pitchFamily="34" charset="0"/>
              <a:buChar char="•"/>
              <a:defRPr/>
            </a:pPr>
            <a:r>
              <a:rPr lang="en-AU" altLang="en-US" kern="1200" dirty="0">
                <a:solidFill>
                  <a:srgbClr val="000000"/>
                </a:solidFill>
                <a:cs typeface="+mn-cs"/>
              </a:rPr>
              <a:t>Contains RNS or DNA</a:t>
            </a:r>
          </a:p>
          <a:p>
            <a:pPr marL="285750" indent="-285750">
              <a:spcBef>
                <a:spcPct val="0"/>
              </a:spcBef>
              <a:buFont typeface="Arial" panose="020B0604020202020204" pitchFamily="34" charset="0"/>
              <a:buChar char="•"/>
              <a:defRPr/>
            </a:pPr>
            <a:r>
              <a:rPr lang="en-AU" altLang="en-US" kern="1200" dirty="0">
                <a:solidFill>
                  <a:srgbClr val="000000"/>
                </a:solidFill>
                <a:cs typeface="+mn-cs"/>
              </a:rPr>
              <a:t>Metabolically inert (no metabolic activity outside of host cell)</a:t>
            </a:r>
          </a:p>
          <a:p>
            <a:pPr marL="285750" indent="-285750">
              <a:spcBef>
                <a:spcPct val="0"/>
              </a:spcBef>
              <a:buFont typeface="Arial" panose="020B0604020202020204" pitchFamily="34" charset="0"/>
              <a:buChar char="•"/>
              <a:defRPr/>
            </a:pPr>
            <a:r>
              <a:rPr lang="en-AU" altLang="en-US" kern="1200" dirty="0">
                <a:solidFill>
                  <a:srgbClr val="000000"/>
                </a:solidFill>
                <a:cs typeface="+mn-cs"/>
              </a:rPr>
              <a:t>Only replicated inside living cells – virus redirects host cell to manufacture viral nucleic acids &amp; proteins to make new virus</a:t>
            </a:r>
          </a:p>
          <a:p>
            <a:pPr marL="0" indent="0">
              <a:spcBef>
                <a:spcPct val="0"/>
              </a:spcBef>
              <a:buNone/>
              <a:defRPr/>
            </a:pPr>
            <a:endParaRPr lang="en-AU" altLang="en-US" kern="1200" dirty="0">
              <a:solidFill>
                <a:srgbClr val="000000"/>
              </a:solidFill>
              <a:cs typeface="+mn-cs"/>
            </a:endParaRPr>
          </a:p>
        </p:txBody>
      </p:sp>
    </p:spTree>
    <p:extLst>
      <p:ext uri="{BB962C8B-B14F-4D97-AF65-F5344CB8AC3E}">
        <p14:creationId xmlns:p14="http://schemas.microsoft.com/office/powerpoint/2010/main" val="1124474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C872B8-DC5A-4C47-BAB9-DFD09621EFF1}"/>
              </a:ext>
            </a:extLst>
          </p:cNvPr>
          <p:cNvSpPr>
            <a:spLocks noGrp="1"/>
          </p:cNvSpPr>
          <p:nvPr>
            <p:ph type="title"/>
          </p:nvPr>
        </p:nvSpPr>
        <p:spPr/>
        <p:txBody>
          <a:bodyPr/>
          <a:lstStyle/>
          <a:p>
            <a:pPr>
              <a:defRPr/>
            </a:pPr>
            <a:r>
              <a:rPr lang="en-AU" dirty="0"/>
              <a:t>Life Cycle - Viruses</a:t>
            </a:r>
          </a:p>
        </p:txBody>
      </p:sp>
    </p:spTree>
    <p:extLst>
      <p:ext uri="{BB962C8B-B14F-4D97-AF65-F5344CB8AC3E}">
        <p14:creationId xmlns:p14="http://schemas.microsoft.com/office/powerpoint/2010/main" val="220998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DC2FA559-0322-4BD8-8DAD-A6519E744F43}"/>
              </a:ext>
            </a:extLst>
          </p:cNvPr>
          <p:cNvSpPr>
            <a:spLocks noGrp="1" noChangeArrowheads="1"/>
          </p:cNvSpPr>
          <p:nvPr>
            <p:ph type="title"/>
          </p:nvPr>
        </p:nvSpPr>
        <p:spPr/>
        <p:txBody>
          <a:bodyPr/>
          <a:lstStyle/>
          <a:p>
            <a:r>
              <a:rPr lang="en-AU" altLang="en-US" b="1" dirty="0"/>
              <a:t>Influenza Virus</a:t>
            </a:r>
          </a:p>
        </p:txBody>
      </p:sp>
      <p:sp>
        <p:nvSpPr>
          <p:cNvPr id="37892" name="Rectangle 1">
            <a:extLst>
              <a:ext uri="{FF2B5EF4-FFF2-40B4-BE49-F238E27FC236}">
                <a16:creationId xmlns:a16="http://schemas.microsoft.com/office/drawing/2014/main" id="{559C2DCB-4622-41BC-8381-4FF3639D3492}"/>
              </a:ext>
            </a:extLst>
          </p:cNvPr>
          <p:cNvSpPr>
            <a:spLocks noChangeArrowheads="1"/>
          </p:cNvSpPr>
          <p:nvPr/>
        </p:nvSpPr>
        <p:spPr bwMode="auto">
          <a:xfrm>
            <a:off x="1905000" y="1619250"/>
            <a:ext cx="84582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lnSpc>
                <a:spcPts val="2200"/>
              </a:lnSpc>
              <a:spcBef>
                <a:spcPct val="0"/>
              </a:spcBef>
              <a:spcAft>
                <a:spcPct val="0"/>
              </a:spcAft>
            </a:pPr>
            <a:r>
              <a:rPr lang="en-AU" altLang="en-US" dirty="0">
                <a:solidFill>
                  <a:srgbClr val="000000"/>
                </a:solidFill>
                <a:latin typeface="Arial"/>
                <a:ea typeface="MS PGothic"/>
                <a:cs typeface="Arial"/>
              </a:rPr>
              <a:t>The infectious agents that cause influenza are the </a:t>
            </a:r>
            <a:r>
              <a:rPr lang="en-AU" altLang="en-US" dirty="0">
                <a:solidFill>
                  <a:srgbClr val="FF0000"/>
                </a:solidFill>
                <a:latin typeface="Arial"/>
                <a:ea typeface="MS PGothic"/>
                <a:cs typeface="Arial"/>
              </a:rPr>
              <a:t>influenza A, B or C viruses</a:t>
            </a:r>
            <a:r>
              <a:rPr lang="en-AU" altLang="en-US" dirty="0">
                <a:solidFill>
                  <a:srgbClr val="000000"/>
                </a:solidFill>
                <a:latin typeface="Arial"/>
                <a:ea typeface="MS PGothic"/>
                <a:cs typeface="Arial"/>
              </a:rPr>
              <a:t>. </a:t>
            </a:r>
            <a:endParaRPr lang="en-AU" altLang="en-US" dirty="0">
              <a:solidFill>
                <a:srgbClr val="000000"/>
              </a:solidFill>
            </a:endParaRPr>
          </a:p>
          <a:p>
            <a:pPr eaLnBrk="0" fontAlgn="base" hangingPunct="0">
              <a:lnSpc>
                <a:spcPts val="2200"/>
              </a:lnSpc>
              <a:spcBef>
                <a:spcPct val="0"/>
              </a:spcBef>
              <a:spcAft>
                <a:spcPct val="0"/>
              </a:spcAft>
            </a:pPr>
            <a:endParaRPr lang="en-AU" altLang="en-US">
              <a:solidFill>
                <a:srgbClr val="000000"/>
              </a:solidFill>
            </a:endParaRPr>
          </a:p>
          <a:p>
            <a:pPr eaLnBrk="0" fontAlgn="base" hangingPunct="0">
              <a:lnSpc>
                <a:spcPts val="2200"/>
              </a:lnSpc>
              <a:spcBef>
                <a:spcPct val="0"/>
              </a:spcBef>
              <a:spcAft>
                <a:spcPct val="0"/>
              </a:spcAft>
            </a:pPr>
            <a:endParaRPr lang="en-AU" altLang="en-US">
              <a:solidFill>
                <a:srgbClr val="000000"/>
              </a:solidFill>
            </a:endParaRPr>
          </a:p>
          <a:p>
            <a:pPr eaLnBrk="0" fontAlgn="base" hangingPunct="0">
              <a:lnSpc>
                <a:spcPts val="2200"/>
              </a:lnSpc>
              <a:spcBef>
                <a:spcPct val="0"/>
              </a:spcBef>
              <a:spcAft>
                <a:spcPct val="0"/>
              </a:spcAft>
            </a:pPr>
            <a:endParaRPr lang="en-AU" altLang="en-US">
              <a:solidFill>
                <a:srgbClr val="000000"/>
              </a:solidFill>
            </a:endParaRPr>
          </a:p>
        </p:txBody>
      </p:sp>
      <p:pic>
        <p:nvPicPr>
          <p:cNvPr id="37893" name="Picture 4" descr="General structure of a virus">
            <a:extLst>
              <a:ext uri="{FF2B5EF4-FFF2-40B4-BE49-F238E27FC236}">
                <a16:creationId xmlns:a16="http://schemas.microsoft.com/office/drawing/2014/main" id="{BD03BCF3-6B54-433B-A045-0B8117FD0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3821"/>
          <a:stretch>
            <a:fillRect/>
          </a:stretch>
        </p:blipFill>
        <p:spPr bwMode="auto">
          <a:xfrm>
            <a:off x="4419600" y="2608264"/>
            <a:ext cx="2743200"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83565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825079C6-0DB5-4E76-8AD9-940923B2EEA8}"/>
              </a:ext>
            </a:extLst>
          </p:cNvPr>
          <p:cNvSpPr>
            <a:spLocks noGrp="1"/>
          </p:cNvSpPr>
          <p:nvPr>
            <p:ph type="title"/>
          </p:nvPr>
        </p:nvSpPr>
        <p:spPr/>
        <p:txBody>
          <a:bodyPr/>
          <a:lstStyle/>
          <a:p>
            <a:r>
              <a:rPr lang="en-AU" altLang="en-US" b="1" dirty="0"/>
              <a:t>Influenza Virus Structure</a:t>
            </a:r>
            <a:endParaRPr lang="en-AU" altLang="en-US" dirty="0"/>
          </a:p>
        </p:txBody>
      </p:sp>
      <p:sp>
        <p:nvSpPr>
          <p:cNvPr id="3" name="Content Placeholder 2">
            <a:extLst>
              <a:ext uri="{FF2B5EF4-FFF2-40B4-BE49-F238E27FC236}">
                <a16:creationId xmlns:a16="http://schemas.microsoft.com/office/drawing/2014/main" id="{AE78D594-74F2-4BFA-A0C3-B2A39C6EE4F3}"/>
              </a:ext>
            </a:extLst>
          </p:cNvPr>
          <p:cNvSpPr>
            <a:spLocks noGrp="1"/>
          </p:cNvSpPr>
          <p:nvPr>
            <p:ph idx="1"/>
          </p:nvPr>
        </p:nvSpPr>
        <p:spPr>
          <a:xfrm>
            <a:off x="1471613" y="1638300"/>
            <a:ext cx="9601200" cy="3581400"/>
          </a:xfrm>
        </p:spPr>
        <p:txBody>
          <a:bodyPr>
            <a:noAutofit/>
          </a:bodyPr>
          <a:lstStyle/>
          <a:p>
            <a:pPr>
              <a:spcBef>
                <a:spcPct val="0"/>
              </a:spcBef>
              <a:defRPr/>
            </a:pPr>
            <a:r>
              <a:rPr lang="en-AU" altLang="en-US" kern="1200" dirty="0">
                <a:solidFill>
                  <a:srgbClr val="000000"/>
                </a:solidFill>
                <a:ea typeface="MS PGothic"/>
                <a:cs typeface="+mn-cs"/>
              </a:rPr>
              <a:t>The </a:t>
            </a:r>
            <a:r>
              <a:rPr lang="en-AU" altLang="en-US" kern="1200" dirty="0">
                <a:solidFill>
                  <a:srgbClr val="FF0000"/>
                </a:solidFill>
                <a:ea typeface="MS PGothic"/>
                <a:cs typeface="+mn-cs"/>
              </a:rPr>
              <a:t>single-stranded enveloped RNA virus</a:t>
            </a:r>
            <a:endParaRPr lang="en-AU" altLang="en-US" kern="1200" dirty="0">
              <a:solidFill>
                <a:srgbClr val="000000"/>
              </a:solidFill>
              <a:cs typeface="+mn-cs"/>
            </a:endParaRPr>
          </a:p>
          <a:p>
            <a:pPr marL="0" indent="0">
              <a:buNone/>
              <a:defRPr/>
            </a:pPr>
            <a:endParaRPr lang="en-AU" dirty="0"/>
          </a:p>
        </p:txBody>
      </p:sp>
      <p:pic>
        <p:nvPicPr>
          <p:cNvPr id="4" name="Picture 4" descr="General structure of a virus">
            <a:extLst>
              <a:ext uri="{FF2B5EF4-FFF2-40B4-BE49-F238E27FC236}">
                <a16:creationId xmlns:a16="http://schemas.microsoft.com/office/drawing/2014/main" id="{BD03BCF3-6B54-433B-A045-0B8117FD0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3821"/>
          <a:stretch>
            <a:fillRect/>
          </a:stretch>
        </p:blipFill>
        <p:spPr bwMode="auto">
          <a:xfrm>
            <a:off x="4419600" y="2608264"/>
            <a:ext cx="2743200"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749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F3CD-2190-4734-AD5D-FC23A86BC8FC}"/>
              </a:ext>
            </a:extLst>
          </p:cNvPr>
          <p:cNvSpPr>
            <a:spLocks noGrp="1"/>
          </p:cNvSpPr>
          <p:nvPr>
            <p:ph type="title"/>
          </p:nvPr>
        </p:nvSpPr>
        <p:spPr>
          <a:xfrm>
            <a:off x="1371600" y="314325"/>
            <a:ext cx="9601200" cy="1485900"/>
          </a:xfrm>
        </p:spPr>
        <p:txBody>
          <a:bodyPr/>
          <a:lstStyle/>
          <a:p>
            <a:r>
              <a:rPr lang="en-US" dirty="0">
                <a:ea typeface="MS PGothic"/>
              </a:rPr>
              <a:t>Influenza Life Cycle</a:t>
            </a:r>
            <a:endParaRPr lang="en-US" dirty="0"/>
          </a:p>
        </p:txBody>
      </p:sp>
      <p:sp>
        <p:nvSpPr>
          <p:cNvPr id="3" name="Content Placeholder 2">
            <a:extLst>
              <a:ext uri="{FF2B5EF4-FFF2-40B4-BE49-F238E27FC236}">
                <a16:creationId xmlns:a16="http://schemas.microsoft.com/office/drawing/2014/main" id="{B7DF280D-346B-42A3-84C0-81526432CF3B}"/>
              </a:ext>
            </a:extLst>
          </p:cNvPr>
          <p:cNvSpPr>
            <a:spLocks noGrp="1"/>
          </p:cNvSpPr>
          <p:nvPr>
            <p:ph idx="1"/>
          </p:nvPr>
        </p:nvSpPr>
        <p:spPr>
          <a:xfrm>
            <a:off x="1219200" y="1057275"/>
            <a:ext cx="9601200" cy="3581400"/>
          </a:xfrm>
        </p:spPr>
        <p:txBody>
          <a:bodyPr/>
          <a:lstStyle/>
          <a:p>
            <a:pPr>
              <a:buFont typeface="Arial"/>
              <a:buChar char="•"/>
            </a:pPr>
            <a:r>
              <a:rPr lang="en-US" dirty="0">
                <a:ea typeface="+mn-lt"/>
                <a:cs typeface="+mn-lt"/>
              </a:rPr>
              <a:t>Caused by Influenza A, B or C Virus </a:t>
            </a:r>
          </a:p>
          <a:p>
            <a:pPr>
              <a:buFont typeface="Arial"/>
              <a:buChar char="•"/>
            </a:pPr>
            <a:endParaRPr lang="en-US" dirty="0">
              <a:ea typeface="+mn-lt"/>
              <a:cs typeface="+mn-lt"/>
            </a:endParaRPr>
          </a:p>
          <a:p>
            <a:pPr marL="0" indent="0"/>
            <a:endParaRPr lang="en-US" dirty="0">
              <a:cs typeface="Arial"/>
            </a:endParaRPr>
          </a:p>
          <a:p>
            <a:endParaRPr lang="en-US" dirty="0">
              <a:cs typeface="Arial"/>
            </a:endParaRPr>
          </a:p>
        </p:txBody>
      </p:sp>
      <p:graphicFrame>
        <p:nvGraphicFramePr>
          <p:cNvPr id="5" name="Diagram 4">
            <a:extLst>
              <a:ext uri="{FF2B5EF4-FFF2-40B4-BE49-F238E27FC236}">
                <a16:creationId xmlns:a16="http://schemas.microsoft.com/office/drawing/2014/main" id="{05A41467-3450-4EE5-9723-7659BCCCA6C3}"/>
              </a:ext>
            </a:extLst>
          </p:cNvPr>
          <p:cNvGraphicFramePr/>
          <p:nvPr>
            <p:extLst>
              <p:ext uri="{D42A27DB-BD31-4B8C-83A1-F6EECF244321}">
                <p14:modId xmlns:p14="http://schemas.microsoft.com/office/powerpoint/2010/main" val="470721755"/>
              </p:ext>
            </p:extLst>
          </p:nvPr>
        </p:nvGraphicFramePr>
        <p:xfrm>
          <a:off x="3824288" y="785812"/>
          <a:ext cx="8839200" cy="5495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
            <a:extLst>
              <a:ext uri="{FF2B5EF4-FFF2-40B4-BE49-F238E27FC236}">
                <a16:creationId xmlns:a16="http://schemas.microsoft.com/office/drawing/2014/main" id="{2AD3B19C-F144-2E48-93C8-37A93A0C401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7275"/>
          <a:stretch/>
        </p:blipFill>
        <p:spPr bwMode="auto">
          <a:xfrm>
            <a:off x="1371600" y="4638675"/>
            <a:ext cx="3439297" cy="209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993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CD3E1B89-37A1-471F-838D-AB065287EEBE}"/>
              </a:ext>
            </a:extLst>
          </p:cNvPr>
          <p:cNvSpPr>
            <a:spLocks noGrp="1" noChangeArrowheads="1"/>
          </p:cNvSpPr>
          <p:nvPr>
            <p:ph type="title"/>
          </p:nvPr>
        </p:nvSpPr>
        <p:spPr/>
        <p:txBody>
          <a:bodyPr/>
          <a:lstStyle/>
          <a:p>
            <a:r>
              <a:rPr lang="en-AU" altLang="en-US" b="1"/>
              <a:t>Influenza life cycle</a:t>
            </a:r>
          </a:p>
        </p:txBody>
      </p:sp>
      <p:pic>
        <p:nvPicPr>
          <p:cNvPr id="40964" name="Picture 1">
            <a:extLst>
              <a:ext uri="{FF2B5EF4-FFF2-40B4-BE49-F238E27FC236}">
                <a16:creationId xmlns:a16="http://schemas.microsoft.com/office/drawing/2014/main" id="{8F91DDD9-E43A-44D7-8ED1-479A5698B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450" y="2138364"/>
            <a:ext cx="80391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80512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825079C6-0DB5-4E76-8AD9-940923B2EEA8}"/>
              </a:ext>
            </a:extLst>
          </p:cNvPr>
          <p:cNvSpPr>
            <a:spLocks noGrp="1"/>
          </p:cNvSpPr>
          <p:nvPr>
            <p:ph type="title"/>
          </p:nvPr>
        </p:nvSpPr>
        <p:spPr>
          <a:xfrm>
            <a:off x="1295399" y="152400"/>
            <a:ext cx="10584663" cy="1485900"/>
          </a:xfrm>
        </p:spPr>
        <p:txBody>
          <a:bodyPr/>
          <a:lstStyle/>
          <a:p>
            <a:r>
              <a:rPr lang="en-AU" altLang="en-US" b="1" dirty="0"/>
              <a:t>Influenza Virus Mode of Transmission</a:t>
            </a:r>
            <a:endParaRPr lang="en-AU" altLang="en-US" dirty="0"/>
          </a:p>
        </p:txBody>
      </p:sp>
      <p:sp>
        <p:nvSpPr>
          <p:cNvPr id="3" name="Content Placeholder 2">
            <a:extLst>
              <a:ext uri="{FF2B5EF4-FFF2-40B4-BE49-F238E27FC236}">
                <a16:creationId xmlns:a16="http://schemas.microsoft.com/office/drawing/2014/main" id="{AE78D594-74F2-4BFA-A0C3-B2A39C6EE4F3}"/>
              </a:ext>
            </a:extLst>
          </p:cNvPr>
          <p:cNvSpPr>
            <a:spLocks noGrp="1"/>
          </p:cNvSpPr>
          <p:nvPr>
            <p:ph idx="1"/>
          </p:nvPr>
        </p:nvSpPr>
        <p:spPr>
          <a:xfrm>
            <a:off x="1171575" y="1066800"/>
            <a:ext cx="10584663" cy="3581400"/>
          </a:xfrm>
        </p:spPr>
        <p:txBody>
          <a:bodyPr>
            <a:noAutofit/>
          </a:bodyPr>
          <a:lstStyle/>
          <a:p>
            <a:pPr>
              <a:spcBef>
                <a:spcPct val="0"/>
              </a:spcBef>
              <a:defRPr/>
            </a:pPr>
            <a:r>
              <a:rPr lang="en-AU" altLang="en-US" kern="1200" dirty="0">
                <a:solidFill>
                  <a:srgbClr val="000000"/>
                </a:solidFill>
                <a:ea typeface="MS PGothic"/>
                <a:cs typeface="+mn-cs"/>
              </a:rPr>
              <a:t>The</a:t>
            </a:r>
            <a:r>
              <a:rPr lang="en-AU" altLang="en-US" kern="1200" dirty="0">
                <a:solidFill>
                  <a:srgbClr val="FF0000"/>
                </a:solidFill>
                <a:ea typeface="MS PGothic"/>
                <a:cs typeface="+mn-cs"/>
              </a:rPr>
              <a:t> influenza virus </a:t>
            </a:r>
            <a:r>
              <a:rPr lang="en-AU" altLang="en-US" kern="1200" dirty="0">
                <a:solidFill>
                  <a:srgbClr val="000000"/>
                </a:solidFill>
                <a:ea typeface="MS PGothic"/>
                <a:cs typeface="+mn-cs"/>
              </a:rPr>
              <a:t>is usually transmitted from the </a:t>
            </a:r>
            <a:r>
              <a:rPr lang="en-AU" altLang="en-US" kern="1200" dirty="0">
                <a:solidFill>
                  <a:srgbClr val="FF0000"/>
                </a:solidFill>
                <a:ea typeface="MS PGothic"/>
                <a:cs typeface="+mn-cs"/>
              </a:rPr>
              <a:t>respiratory tract</a:t>
            </a:r>
            <a:r>
              <a:rPr lang="en-AU" altLang="en-US" kern="1200" dirty="0">
                <a:solidFill>
                  <a:srgbClr val="000000"/>
                </a:solidFill>
                <a:ea typeface="MS PGothic"/>
                <a:cs typeface="+mn-cs"/>
              </a:rPr>
              <a:t>, through the air inside airborne droplets, when an infected host coughs or sneezes. </a:t>
            </a:r>
          </a:p>
          <a:p>
            <a:pPr marL="0" indent="0">
              <a:spcBef>
                <a:spcPct val="0"/>
              </a:spcBef>
              <a:buNone/>
              <a:defRPr/>
            </a:pPr>
            <a:endParaRPr lang="en-AU" altLang="en-US" kern="1200" dirty="0">
              <a:solidFill>
                <a:srgbClr val="000000"/>
              </a:solidFill>
              <a:ea typeface="MS PGothic"/>
              <a:cs typeface="+mn-cs"/>
            </a:endParaRPr>
          </a:p>
          <a:p>
            <a:pPr>
              <a:spcBef>
                <a:spcPct val="0"/>
              </a:spcBef>
              <a:defRPr/>
            </a:pPr>
            <a:r>
              <a:rPr lang="en-AU" altLang="en-US" kern="1200" dirty="0">
                <a:solidFill>
                  <a:srgbClr val="000000"/>
                </a:solidFill>
                <a:ea typeface="MS PGothic"/>
                <a:cs typeface="+mn-cs"/>
              </a:rPr>
              <a:t>The viruses, found in the airborne droplets/spray, are inhaled</a:t>
            </a:r>
            <a:r>
              <a:rPr lang="en-AU" altLang="en-US" dirty="0">
                <a:solidFill>
                  <a:srgbClr val="000000"/>
                </a:solidFill>
                <a:ea typeface="MS PGothic"/>
              </a:rPr>
              <a:t> by a susceptible host in close proximity</a:t>
            </a:r>
            <a:endParaRPr lang="en-AU" altLang="en-US" kern="1200" dirty="0">
              <a:solidFill>
                <a:srgbClr val="000000"/>
              </a:solidFill>
              <a:cs typeface="+mn-cs"/>
            </a:endParaRPr>
          </a:p>
          <a:p>
            <a:pPr marL="0" indent="0">
              <a:spcBef>
                <a:spcPct val="0"/>
              </a:spcBef>
              <a:buNone/>
              <a:defRPr/>
            </a:pPr>
            <a:endParaRPr lang="en-AU" altLang="en-US" kern="1200" dirty="0">
              <a:solidFill>
                <a:srgbClr val="000000"/>
              </a:solidFill>
              <a:cs typeface="+mn-cs"/>
            </a:endParaRPr>
          </a:p>
          <a:p>
            <a:pPr>
              <a:spcBef>
                <a:spcPct val="0"/>
              </a:spcBef>
              <a:defRPr/>
            </a:pPr>
            <a:r>
              <a:rPr lang="en-AU" altLang="en-US" kern="1200" dirty="0">
                <a:solidFill>
                  <a:srgbClr val="000000"/>
                </a:solidFill>
                <a:cs typeface="+mn-cs"/>
              </a:rPr>
              <a:t>Therefore, the mode of transmission</a:t>
            </a:r>
            <a:r>
              <a:rPr lang="en-AU" altLang="en-US" dirty="0">
                <a:solidFill>
                  <a:srgbClr val="000000"/>
                </a:solidFill>
              </a:rPr>
              <a:t> is primarily </a:t>
            </a:r>
            <a:r>
              <a:rPr lang="en-AU" altLang="en-US" kern="1200" dirty="0">
                <a:solidFill>
                  <a:srgbClr val="000000"/>
                </a:solidFill>
                <a:cs typeface="+mn-cs"/>
              </a:rPr>
              <a:t> </a:t>
            </a:r>
            <a:r>
              <a:rPr lang="en-AU" altLang="en-US" kern="1200" dirty="0">
                <a:solidFill>
                  <a:srgbClr val="FF0000"/>
                </a:solidFill>
                <a:cs typeface="+mn-cs"/>
              </a:rPr>
              <a:t>direct transmission via close contact</a:t>
            </a:r>
          </a:p>
          <a:p>
            <a:pPr marL="0" indent="0">
              <a:spcBef>
                <a:spcPct val="0"/>
              </a:spcBef>
              <a:buNone/>
              <a:defRPr/>
            </a:pPr>
            <a:endParaRPr lang="en-AU" altLang="en-US" kern="1200" dirty="0">
              <a:solidFill>
                <a:srgbClr val="FF0000"/>
              </a:solidFill>
              <a:cs typeface="+mn-cs"/>
            </a:endParaRPr>
          </a:p>
          <a:p>
            <a:pPr marL="0" indent="0">
              <a:spcBef>
                <a:spcPct val="0"/>
              </a:spcBef>
              <a:buNone/>
              <a:defRPr/>
            </a:pPr>
            <a:endParaRPr lang="en-AU" dirty="0"/>
          </a:p>
        </p:txBody>
      </p:sp>
      <p:pic>
        <p:nvPicPr>
          <p:cNvPr id="4" name="Picture 1">
            <a:extLst>
              <a:ext uri="{FF2B5EF4-FFF2-40B4-BE49-F238E27FC236}">
                <a16:creationId xmlns:a16="http://schemas.microsoft.com/office/drawing/2014/main" id="{EA319AAF-8011-6049-87C8-EB27E817F8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7275"/>
          <a:stretch/>
        </p:blipFill>
        <p:spPr bwMode="auto">
          <a:xfrm>
            <a:off x="4150582" y="3605749"/>
            <a:ext cx="4626647" cy="28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277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78D594-74F2-4BFA-A0C3-B2A39C6EE4F3}"/>
              </a:ext>
            </a:extLst>
          </p:cNvPr>
          <p:cNvSpPr>
            <a:spLocks noGrp="1"/>
          </p:cNvSpPr>
          <p:nvPr>
            <p:ph idx="1"/>
          </p:nvPr>
        </p:nvSpPr>
        <p:spPr>
          <a:xfrm>
            <a:off x="1112043" y="895350"/>
            <a:ext cx="10677525" cy="3581400"/>
          </a:xfrm>
        </p:spPr>
        <p:txBody>
          <a:bodyPr>
            <a:noAutofit/>
          </a:bodyPr>
          <a:lstStyle/>
          <a:p>
            <a:pPr marL="0" indent="0">
              <a:lnSpc>
                <a:spcPct val="100000"/>
              </a:lnSpc>
              <a:spcBef>
                <a:spcPct val="0"/>
              </a:spcBef>
              <a:buNone/>
              <a:defRPr/>
            </a:pPr>
            <a:endParaRPr lang="en-AU" altLang="en-US" kern="1200" dirty="0">
              <a:solidFill>
                <a:srgbClr val="000000"/>
              </a:solidFill>
              <a:cs typeface="+mn-cs"/>
            </a:endParaRPr>
          </a:p>
          <a:p>
            <a:pPr>
              <a:lnSpc>
                <a:spcPct val="100000"/>
              </a:lnSpc>
              <a:spcBef>
                <a:spcPct val="0"/>
              </a:spcBef>
              <a:defRPr/>
            </a:pPr>
            <a:r>
              <a:rPr lang="en-AU" altLang="en-US" kern="1200" dirty="0">
                <a:solidFill>
                  <a:srgbClr val="000000"/>
                </a:solidFill>
                <a:cs typeface="+mn-cs"/>
              </a:rPr>
              <a:t>After the release of new viruses from the epithelial cells, a cough or sneeze may send a spray of airborne droplets into the air. </a:t>
            </a:r>
          </a:p>
          <a:p>
            <a:pPr marL="0" indent="0">
              <a:lnSpc>
                <a:spcPct val="100000"/>
              </a:lnSpc>
              <a:spcBef>
                <a:spcPct val="0"/>
              </a:spcBef>
              <a:buNone/>
              <a:defRPr/>
            </a:pPr>
            <a:endParaRPr lang="en-AU" altLang="en-US" kern="1200" dirty="0">
              <a:solidFill>
                <a:srgbClr val="000000"/>
              </a:solidFill>
              <a:cs typeface="+mn-cs"/>
            </a:endParaRPr>
          </a:p>
          <a:p>
            <a:pPr>
              <a:lnSpc>
                <a:spcPct val="100000"/>
              </a:lnSpc>
              <a:spcBef>
                <a:spcPct val="0"/>
              </a:spcBef>
              <a:defRPr/>
            </a:pPr>
            <a:r>
              <a:rPr lang="en-AU" altLang="en-US" kern="1200" dirty="0">
                <a:solidFill>
                  <a:srgbClr val="000000"/>
                </a:solidFill>
                <a:cs typeface="+mn-cs"/>
              </a:rPr>
              <a:t>The droplets may be inhaled by someone in close proximity or become an aerosol and drift with air currents, to be inhaled at a later time or land on a surface known as a fomite. </a:t>
            </a:r>
          </a:p>
          <a:p>
            <a:pPr>
              <a:lnSpc>
                <a:spcPct val="100000"/>
              </a:lnSpc>
              <a:spcBef>
                <a:spcPct val="0"/>
              </a:spcBef>
              <a:defRPr/>
            </a:pPr>
            <a:endParaRPr lang="en-AU" altLang="en-US" kern="1200" dirty="0">
              <a:solidFill>
                <a:srgbClr val="000000"/>
              </a:solidFill>
              <a:cs typeface="+mn-cs"/>
            </a:endParaRPr>
          </a:p>
          <a:p>
            <a:pPr>
              <a:lnSpc>
                <a:spcPct val="100000"/>
              </a:lnSpc>
              <a:spcBef>
                <a:spcPct val="0"/>
              </a:spcBef>
              <a:defRPr/>
            </a:pPr>
            <a:r>
              <a:rPr lang="en-AU" altLang="en-US" kern="1200" dirty="0">
                <a:solidFill>
                  <a:srgbClr val="000000"/>
                </a:solidFill>
                <a:cs typeface="+mn-cs"/>
              </a:rPr>
              <a:t>Therefore, transmission, although usually </a:t>
            </a:r>
            <a:r>
              <a:rPr lang="en-AU" altLang="en-US" kern="1200" dirty="0">
                <a:solidFill>
                  <a:srgbClr val="FF0000"/>
                </a:solidFill>
                <a:cs typeface="+mn-cs"/>
              </a:rPr>
              <a:t>direct via close contact</a:t>
            </a:r>
            <a:r>
              <a:rPr lang="en-AU" altLang="en-US" kern="1200" dirty="0">
                <a:solidFill>
                  <a:srgbClr val="000000"/>
                </a:solidFill>
                <a:cs typeface="+mn-cs"/>
              </a:rPr>
              <a:t>, can be </a:t>
            </a:r>
            <a:r>
              <a:rPr lang="en-AU" altLang="en-US" kern="1200" dirty="0">
                <a:solidFill>
                  <a:srgbClr val="FF0000"/>
                </a:solidFill>
                <a:cs typeface="+mn-cs"/>
              </a:rPr>
              <a:t>indirect via airborne droplets or fomites.</a:t>
            </a:r>
          </a:p>
          <a:p>
            <a:pPr>
              <a:lnSpc>
                <a:spcPct val="100000"/>
              </a:lnSpc>
              <a:defRPr/>
            </a:pPr>
            <a:endParaRPr lang="en-AU" dirty="0"/>
          </a:p>
        </p:txBody>
      </p:sp>
      <p:pic>
        <p:nvPicPr>
          <p:cNvPr id="4" name="Picture 1">
            <a:extLst>
              <a:ext uri="{FF2B5EF4-FFF2-40B4-BE49-F238E27FC236}">
                <a16:creationId xmlns:a16="http://schemas.microsoft.com/office/drawing/2014/main" id="{35B4E966-35F2-944C-B5E8-5247BEEF05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7275"/>
          <a:stretch/>
        </p:blipFill>
        <p:spPr bwMode="auto">
          <a:xfrm>
            <a:off x="6948484" y="3774355"/>
            <a:ext cx="4841084" cy="294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A2B26055-753B-624B-9CBA-D40E54972E0B}"/>
              </a:ext>
            </a:extLst>
          </p:cNvPr>
          <p:cNvSpPr>
            <a:spLocks noGrp="1"/>
          </p:cNvSpPr>
          <p:nvPr>
            <p:ph type="title"/>
          </p:nvPr>
        </p:nvSpPr>
        <p:spPr>
          <a:xfrm>
            <a:off x="1295399" y="152400"/>
            <a:ext cx="10584663" cy="1485900"/>
          </a:xfrm>
        </p:spPr>
        <p:txBody>
          <a:bodyPr/>
          <a:lstStyle/>
          <a:p>
            <a:r>
              <a:rPr lang="en-AU" altLang="en-US" b="1" dirty="0"/>
              <a:t>Influenza Virus Mode of transmission</a:t>
            </a:r>
            <a:endParaRPr lang="en-AU" altLang="en-US" dirty="0"/>
          </a:p>
        </p:txBody>
      </p:sp>
    </p:spTree>
    <p:extLst>
      <p:ext uri="{BB962C8B-B14F-4D97-AF65-F5344CB8AC3E}">
        <p14:creationId xmlns:p14="http://schemas.microsoft.com/office/powerpoint/2010/main" val="187843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D1008B2-9607-0341-B0B7-761E05CE172F}"/>
              </a:ext>
            </a:extLst>
          </p:cNvPr>
          <p:cNvSpPr txBox="1">
            <a:spLocks noGrp="1"/>
          </p:cNvSpPr>
          <p:nvPr>
            <p:ph type="title"/>
          </p:nvPr>
        </p:nvSpPr>
        <p:spPr>
          <a:xfrm>
            <a:off x="1064881" y="259674"/>
            <a:ext cx="10969464"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Recap:</a:t>
            </a:r>
            <a:r>
              <a:rPr lang="en-AU" sz="3600" b="1" dirty="0">
                <a:latin typeface="Calibri" panose="020F0502020204030204" pitchFamily="34" charset="0"/>
                <a:ea typeface="Calibri" panose="020F0502020204030204" pitchFamily="34" charset="0"/>
                <a:cs typeface="Times New Roman" panose="02020603050405020304" pitchFamily="18" charset="0"/>
              </a:rPr>
              <a:t> </a:t>
            </a:r>
            <a:r>
              <a:rPr lang="en-AU" sz="3600" b="1" dirty="0"/>
              <a:t> </a:t>
            </a:r>
            <a:r>
              <a:rPr lang="en-AU" sz="3600" b="1" kern="0" dirty="0">
                <a:latin typeface="Calibri" panose="020F0502020204030204" pitchFamily="34" charset="0"/>
                <a:ea typeface="Calibri" panose="020F0502020204030204" pitchFamily="34" charset="0"/>
                <a:cs typeface="Times New Roman" panose="02020603050405020304" pitchFamily="18" charset="0"/>
              </a:rPr>
              <a:t>Define the term pathogen and state the four groups of pathogens that can cause disease</a:t>
            </a:r>
            <a:endParaRPr lang="en-AU" sz="3600" b="1" dirty="0"/>
          </a:p>
        </p:txBody>
      </p:sp>
    </p:spTree>
    <p:extLst>
      <p:ext uri="{BB962C8B-B14F-4D97-AF65-F5344CB8AC3E}">
        <p14:creationId xmlns:p14="http://schemas.microsoft.com/office/powerpoint/2010/main" val="87708341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F0F8-856C-FA46-AE7C-CF3DFF9636F1}"/>
              </a:ext>
            </a:extLst>
          </p:cNvPr>
          <p:cNvSpPr>
            <a:spLocks noGrp="1"/>
          </p:cNvSpPr>
          <p:nvPr>
            <p:ph type="title"/>
          </p:nvPr>
        </p:nvSpPr>
        <p:spPr>
          <a:xfrm>
            <a:off x="1562744" y="223838"/>
            <a:ext cx="8229600" cy="685800"/>
          </a:xfrm>
        </p:spPr>
        <p:txBody>
          <a:bodyPr>
            <a:normAutofit fontScale="90000"/>
          </a:bodyPr>
          <a:lstStyle/>
          <a:p>
            <a:r>
              <a:rPr lang="en-US" dirty="0"/>
              <a:t>Influenza Modes of Transmission</a:t>
            </a:r>
          </a:p>
        </p:txBody>
      </p:sp>
      <p:graphicFrame>
        <p:nvGraphicFramePr>
          <p:cNvPr id="4" name="Content Placeholder 3">
            <a:extLst>
              <a:ext uri="{FF2B5EF4-FFF2-40B4-BE49-F238E27FC236}">
                <a16:creationId xmlns:a16="http://schemas.microsoft.com/office/drawing/2014/main" id="{BEC1CDE1-76AC-3E4F-8908-D9872560BF63}"/>
              </a:ext>
            </a:extLst>
          </p:cNvPr>
          <p:cNvGraphicFramePr>
            <a:graphicFrameLocks noGrp="1"/>
          </p:cNvGraphicFramePr>
          <p:nvPr>
            <p:ph idx="1"/>
            <p:extLst>
              <p:ext uri="{D42A27DB-BD31-4B8C-83A1-F6EECF244321}">
                <p14:modId xmlns:p14="http://schemas.microsoft.com/office/powerpoint/2010/main" val="1418197942"/>
              </p:ext>
            </p:extLst>
          </p:nvPr>
        </p:nvGraphicFramePr>
        <p:xfrm>
          <a:off x="1300163" y="909638"/>
          <a:ext cx="10186987" cy="594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8237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18673-3B0B-0F4C-BCD3-4D7236424FFF}"/>
              </a:ext>
            </a:extLst>
          </p:cNvPr>
          <p:cNvSpPr>
            <a:spLocks noGrp="1"/>
          </p:cNvSpPr>
          <p:nvPr>
            <p:ph type="title"/>
          </p:nvPr>
        </p:nvSpPr>
        <p:spPr>
          <a:xfrm>
            <a:off x="1295400" y="157163"/>
            <a:ext cx="9601200" cy="1485900"/>
          </a:xfrm>
        </p:spPr>
        <p:txBody>
          <a:bodyPr/>
          <a:lstStyle/>
          <a:p>
            <a:r>
              <a:rPr lang="en-US" dirty="0"/>
              <a:t>Influenza Modes of Transmission</a:t>
            </a:r>
          </a:p>
        </p:txBody>
      </p:sp>
      <p:graphicFrame>
        <p:nvGraphicFramePr>
          <p:cNvPr id="4" name="Content Placeholder 3">
            <a:extLst>
              <a:ext uri="{FF2B5EF4-FFF2-40B4-BE49-F238E27FC236}">
                <a16:creationId xmlns:a16="http://schemas.microsoft.com/office/drawing/2014/main" id="{D2D7E318-C04C-BB4B-9596-B5EA4C5C39FA}"/>
              </a:ext>
            </a:extLst>
          </p:cNvPr>
          <p:cNvGraphicFramePr>
            <a:graphicFrameLocks noGrp="1"/>
          </p:cNvGraphicFramePr>
          <p:nvPr>
            <p:ph idx="1"/>
            <p:extLst>
              <p:ext uri="{D42A27DB-BD31-4B8C-83A1-F6EECF244321}">
                <p14:modId xmlns:p14="http://schemas.microsoft.com/office/powerpoint/2010/main" val="1059049022"/>
              </p:ext>
            </p:extLst>
          </p:nvPr>
        </p:nvGraphicFramePr>
        <p:xfrm>
          <a:off x="1219199" y="1000125"/>
          <a:ext cx="9882189" cy="5529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4357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78D594-74F2-4BFA-A0C3-B2A39C6EE4F3}"/>
              </a:ext>
            </a:extLst>
          </p:cNvPr>
          <p:cNvSpPr>
            <a:spLocks noGrp="1"/>
          </p:cNvSpPr>
          <p:nvPr>
            <p:ph idx="1"/>
          </p:nvPr>
        </p:nvSpPr>
        <p:spPr>
          <a:xfrm>
            <a:off x="1202537" y="1638300"/>
            <a:ext cx="10677525" cy="3581400"/>
          </a:xfrm>
        </p:spPr>
        <p:txBody>
          <a:bodyPr>
            <a:noAutofit/>
          </a:bodyPr>
          <a:lstStyle/>
          <a:p>
            <a:pPr marL="0" indent="0">
              <a:lnSpc>
                <a:spcPct val="100000"/>
              </a:lnSpc>
              <a:spcBef>
                <a:spcPct val="0"/>
              </a:spcBef>
              <a:buNone/>
              <a:defRPr/>
            </a:pPr>
            <a:r>
              <a:rPr lang="en-AU" altLang="en-US" kern="1200" dirty="0">
                <a:solidFill>
                  <a:srgbClr val="000000"/>
                </a:solidFill>
                <a:cs typeface="+mn-cs"/>
              </a:rPr>
              <a:t>Mode of transmission – Close contact</a:t>
            </a:r>
          </a:p>
          <a:p>
            <a:pPr>
              <a:lnSpc>
                <a:spcPct val="100000"/>
              </a:lnSpc>
              <a:spcBef>
                <a:spcPct val="0"/>
              </a:spcBef>
              <a:defRPr/>
            </a:pPr>
            <a:r>
              <a:rPr lang="en-AU" altLang="en-US" dirty="0">
                <a:solidFill>
                  <a:srgbClr val="000000"/>
                </a:solidFill>
              </a:rPr>
              <a:t>Spread by close host contact, airborne droplets and touching contaminated surfaces</a:t>
            </a:r>
          </a:p>
          <a:p>
            <a:pPr>
              <a:lnSpc>
                <a:spcPct val="100000"/>
              </a:lnSpc>
              <a:spcBef>
                <a:spcPct val="0"/>
              </a:spcBef>
              <a:defRPr/>
            </a:pPr>
            <a:r>
              <a:rPr lang="en-AU" altLang="en-US" kern="1200" dirty="0">
                <a:solidFill>
                  <a:srgbClr val="000000"/>
                </a:solidFill>
                <a:cs typeface="+mn-cs"/>
              </a:rPr>
              <a:t>How quickly the virus spreads via these methods will be influenced by</a:t>
            </a:r>
          </a:p>
          <a:p>
            <a:pPr marL="987552" lvl="1" indent="-457200">
              <a:lnSpc>
                <a:spcPct val="100000"/>
              </a:lnSpc>
              <a:spcBef>
                <a:spcPct val="0"/>
              </a:spcBef>
              <a:buFont typeface="+mj-lt"/>
              <a:buAutoNum type="arabicPeriod"/>
              <a:defRPr/>
            </a:pPr>
            <a:r>
              <a:rPr lang="en-AU" altLang="en-US" dirty="0">
                <a:solidFill>
                  <a:srgbClr val="000000"/>
                </a:solidFill>
              </a:rPr>
              <a:t>Host density</a:t>
            </a:r>
          </a:p>
          <a:p>
            <a:pPr marL="987552" lvl="1" indent="-457200">
              <a:lnSpc>
                <a:spcPct val="100000"/>
              </a:lnSpc>
              <a:spcBef>
                <a:spcPct val="0"/>
              </a:spcBef>
              <a:buFont typeface="+mj-lt"/>
              <a:buAutoNum type="arabicPeriod"/>
              <a:defRPr/>
            </a:pPr>
            <a:r>
              <a:rPr lang="en-AU" altLang="en-US" kern="1200" dirty="0">
                <a:solidFill>
                  <a:srgbClr val="000000"/>
                </a:solidFill>
                <a:cs typeface="+mn-cs"/>
              </a:rPr>
              <a:t>Host behaviour</a:t>
            </a:r>
          </a:p>
          <a:p>
            <a:pPr>
              <a:lnSpc>
                <a:spcPct val="100000"/>
              </a:lnSpc>
              <a:spcBef>
                <a:spcPct val="0"/>
              </a:spcBef>
              <a:defRPr/>
            </a:pPr>
            <a:r>
              <a:rPr lang="en-AU" altLang="en-US" dirty="0">
                <a:solidFill>
                  <a:srgbClr val="000000"/>
                </a:solidFill>
              </a:rPr>
              <a:t>Spread will be faster when host density is high because potential hosts come in close contact more often</a:t>
            </a:r>
          </a:p>
          <a:p>
            <a:pPr>
              <a:lnSpc>
                <a:spcPct val="100000"/>
              </a:lnSpc>
              <a:spcBef>
                <a:spcPct val="0"/>
              </a:spcBef>
              <a:defRPr/>
            </a:pPr>
            <a:r>
              <a:rPr lang="en-AU" altLang="en-US" kern="1200" dirty="0">
                <a:solidFill>
                  <a:srgbClr val="000000"/>
                </a:solidFill>
                <a:cs typeface="+mn-cs"/>
              </a:rPr>
              <a:t>Spread will be faster if hosts have unhygienic practices</a:t>
            </a:r>
          </a:p>
          <a:p>
            <a:pPr>
              <a:lnSpc>
                <a:spcPct val="100000"/>
              </a:lnSpc>
              <a:spcBef>
                <a:spcPct val="0"/>
              </a:spcBef>
              <a:defRPr/>
            </a:pPr>
            <a:r>
              <a:rPr lang="en-AU" altLang="en-US" kern="1200" dirty="0">
                <a:solidFill>
                  <a:srgbClr val="000000"/>
                </a:solidFill>
                <a:cs typeface="+mn-cs"/>
              </a:rPr>
              <a:t>Will spread to </a:t>
            </a:r>
            <a:r>
              <a:rPr lang="en-AU" altLang="en-US" dirty="0">
                <a:solidFill>
                  <a:srgbClr val="000000"/>
                </a:solidFill>
              </a:rPr>
              <a:t>new areas if infected hosts move around</a:t>
            </a:r>
            <a:endParaRPr lang="en-AU" altLang="en-US" kern="1200" dirty="0">
              <a:solidFill>
                <a:srgbClr val="000000"/>
              </a:solidFill>
              <a:cs typeface="+mn-cs"/>
            </a:endParaRPr>
          </a:p>
        </p:txBody>
      </p:sp>
      <p:sp>
        <p:nvSpPr>
          <p:cNvPr id="7" name="Title 1">
            <a:extLst>
              <a:ext uri="{FF2B5EF4-FFF2-40B4-BE49-F238E27FC236}">
                <a16:creationId xmlns:a16="http://schemas.microsoft.com/office/drawing/2014/main" id="{A2B26055-753B-624B-9CBA-D40E54972E0B}"/>
              </a:ext>
            </a:extLst>
          </p:cNvPr>
          <p:cNvSpPr>
            <a:spLocks noGrp="1"/>
          </p:cNvSpPr>
          <p:nvPr>
            <p:ph type="title"/>
          </p:nvPr>
        </p:nvSpPr>
        <p:spPr>
          <a:xfrm>
            <a:off x="1295399" y="152400"/>
            <a:ext cx="10584663" cy="1485900"/>
          </a:xfrm>
        </p:spPr>
        <p:txBody>
          <a:bodyPr/>
          <a:lstStyle/>
          <a:p>
            <a:r>
              <a:rPr lang="en-AU" altLang="en-US" b="1" dirty="0"/>
              <a:t>Influenza Virus Mode of transmission</a:t>
            </a:r>
            <a:endParaRPr lang="en-AU" altLang="en-US" dirty="0"/>
          </a:p>
        </p:txBody>
      </p:sp>
    </p:spTree>
    <p:extLst>
      <p:ext uri="{BB962C8B-B14F-4D97-AF65-F5344CB8AC3E}">
        <p14:creationId xmlns:p14="http://schemas.microsoft.com/office/powerpoint/2010/main" val="3080679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825079C6-0DB5-4E76-8AD9-940923B2EEA8}"/>
              </a:ext>
            </a:extLst>
          </p:cNvPr>
          <p:cNvSpPr>
            <a:spLocks noGrp="1"/>
          </p:cNvSpPr>
          <p:nvPr>
            <p:ph type="title"/>
          </p:nvPr>
        </p:nvSpPr>
        <p:spPr>
          <a:xfrm>
            <a:off x="928687" y="300038"/>
            <a:ext cx="11044238" cy="1485900"/>
          </a:xfrm>
        </p:spPr>
        <p:txBody>
          <a:bodyPr/>
          <a:lstStyle/>
          <a:p>
            <a:r>
              <a:rPr lang="en-AU" altLang="en-US" b="1" dirty="0"/>
              <a:t>Influenza Virus Replication</a:t>
            </a:r>
            <a:endParaRPr lang="en-AU" altLang="en-US" dirty="0"/>
          </a:p>
        </p:txBody>
      </p:sp>
      <p:sp>
        <p:nvSpPr>
          <p:cNvPr id="3" name="Content Placeholder 2">
            <a:extLst>
              <a:ext uri="{FF2B5EF4-FFF2-40B4-BE49-F238E27FC236}">
                <a16:creationId xmlns:a16="http://schemas.microsoft.com/office/drawing/2014/main" id="{AE78D594-74F2-4BFA-A0C3-B2A39C6EE4F3}"/>
              </a:ext>
            </a:extLst>
          </p:cNvPr>
          <p:cNvSpPr>
            <a:spLocks noGrp="1"/>
          </p:cNvSpPr>
          <p:nvPr>
            <p:ph idx="1"/>
          </p:nvPr>
        </p:nvSpPr>
        <p:spPr>
          <a:xfrm>
            <a:off x="1295400" y="1042988"/>
            <a:ext cx="5352535" cy="3581400"/>
          </a:xfrm>
        </p:spPr>
        <p:txBody>
          <a:bodyPr>
            <a:noAutofit/>
          </a:bodyPr>
          <a:lstStyle/>
          <a:p>
            <a:pPr marL="0" indent="0">
              <a:spcBef>
                <a:spcPct val="0"/>
              </a:spcBef>
              <a:buNone/>
              <a:defRPr/>
            </a:pPr>
            <a:endParaRPr lang="en-AU" altLang="en-US" kern="1200" dirty="0">
              <a:solidFill>
                <a:srgbClr val="000000"/>
              </a:solidFill>
              <a:cs typeface="+mn-cs"/>
            </a:endParaRPr>
          </a:p>
          <a:p>
            <a:pPr>
              <a:spcBef>
                <a:spcPct val="0"/>
              </a:spcBef>
              <a:defRPr/>
            </a:pPr>
            <a:r>
              <a:rPr lang="en-AU" altLang="en-US" kern="1200" dirty="0">
                <a:solidFill>
                  <a:srgbClr val="000000"/>
                </a:solidFill>
                <a:cs typeface="+mn-cs"/>
              </a:rPr>
              <a:t>The viruses will attach to epithelial cells along the respiratory tract </a:t>
            </a:r>
          </a:p>
          <a:p>
            <a:pPr marL="0" indent="0">
              <a:spcBef>
                <a:spcPct val="0"/>
              </a:spcBef>
              <a:buNone/>
              <a:defRPr/>
            </a:pPr>
            <a:endParaRPr lang="en-AU" altLang="en-US" kern="1200" dirty="0">
              <a:solidFill>
                <a:srgbClr val="000000"/>
              </a:solidFill>
              <a:cs typeface="+mn-cs"/>
            </a:endParaRPr>
          </a:p>
          <a:p>
            <a:pPr>
              <a:spcBef>
                <a:spcPct val="0"/>
              </a:spcBef>
              <a:defRPr/>
            </a:pPr>
            <a:r>
              <a:rPr lang="en-AU" altLang="en-US" dirty="0">
                <a:solidFill>
                  <a:srgbClr val="000000"/>
                </a:solidFill>
              </a:rPr>
              <a:t>I</a:t>
            </a:r>
            <a:r>
              <a:rPr lang="en-AU" altLang="en-US" kern="1200" dirty="0">
                <a:solidFill>
                  <a:srgbClr val="000000"/>
                </a:solidFill>
                <a:cs typeface="+mn-cs"/>
              </a:rPr>
              <a:t>f those cells contain suitable virus receptor cells. </a:t>
            </a:r>
          </a:p>
          <a:p>
            <a:pPr marL="0" indent="0">
              <a:spcBef>
                <a:spcPct val="0"/>
              </a:spcBef>
              <a:buNone/>
              <a:defRPr/>
            </a:pPr>
            <a:endParaRPr lang="en-AU" altLang="en-US" kern="1200" dirty="0">
              <a:solidFill>
                <a:srgbClr val="000000"/>
              </a:solidFill>
              <a:cs typeface="+mn-cs"/>
            </a:endParaRPr>
          </a:p>
          <a:p>
            <a:pPr>
              <a:spcBef>
                <a:spcPct val="0"/>
              </a:spcBef>
              <a:defRPr/>
            </a:pPr>
            <a:r>
              <a:rPr lang="en-AU" altLang="en-US" kern="1200" dirty="0">
                <a:solidFill>
                  <a:srgbClr val="000000"/>
                </a:solidFill>
                <a:cs typeface="+mn-cs"/>
              </a:rPr>
              <a:t>The influenza virus is an RNA-type virus. It will undergo viral replication inside the epithelial cells.</a:t>
            </a:r>
          </a:p>
          <a:p>
            <a:pPr marL="0" indent="0">
              <a:spcBef>
                <a:spcPct val="0"/>
              </a:spcBef>
              <a:buNone/>
              <a:defRPr/>
            </a:pPr>
            <a:endParaRPr lang="en-AU" altLang="en-US" kern="1200" dirty="0">
              <a:solidFill>
                <a:srgbClr val="000000"/>
              </a:solidFill>
              <a:cs typeface="+mn-cs"/>
            </a:endParaRPr>
          </a:p>
          <a:p>
            <a:pPr>
              <a:spcBef>
                <a:spcPct val="0"/>
              </a:spcBef>
              <a:defRPr/>
            </a:pPr>
            <a:r>
              <a:rPr lang="en-AU" altLang="en-US" dirty="0">
                <a:solidFill>
                  <a:srgbClr val="000000"/>
                </a:solidFill>
              </a:rPr>
              <a:t>After the release of new viruses from the epithelial cells, a cough or sneeze may send a spray of airborne droplets into the air. </a:t>
            </a:r>
          </a:p>
          <a:p>
            <a:pPr marL="0" indent="0">
              <a:spcBef>
                <a:spcPct val="0"/>
              </a:spcBef>
              <a:buNone/>
              <a:defRPr/>
            </a:pPr>
            <a:endParaRPr lang="en-AU" altLang="en-US" kern="1200" dirty="0">
              <a:solidFill>
                <a:srgbClr val="000000"/>
              </a:solidFill>
              <a:cs typeface="+mn-cs"/>
            </a:endParaRPr>
          </a:p>
          <a:p>
            <a:pPr marL="0" indent="0">
              <a:spcBef>
                <a:spcPct val="0"/>
              </a:spcBef>
              <a:buNone/>
              <a:defRPr/>
            </a:pPr>
            <a:endParaRPr lang="en-AU" altLang="en-US" kern="1200" dirty="0">
              <a:solidFill>
                <a:srgbClr val="000000"/>
              </a:solidFill>
              <a:cs typeface="+mn-cs"/>
            </a:endParaRPr>
          </a:p>
        </p:txBody>
      </p:sp>
      <p:pic>
        <p:nvPicPr>
          <p:cNvPr id="4" name="Picture 1">
            <a:extLst>
              <a:ext uri="{FF2B5EF4-FFF2-40B4-BE49-F238E27FC236}">
                <a16:creationId xmlns:a16="http://schemas.microsoft.com/office/drawing/2014/main" id="{32E5F5D7-284D-984F-B9E5-BAF6A50501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146"/>
          <a:stretch/>
        </p:blipFill>
        <p:spPr bwMode="auto">
          <a:xfrm>
            <a:off x="7014648" y="1576388"/>
            <a:ext cx="4651926"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566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7B76A-7BB2-094B-9ACA-C94966DCA73A}"/>
              </a:ext>
            </a:extLst>
          </p:cNvPr>
          <p:cNvSpPr>
            <a:spLocks noGrp="1"/>
          </p:cNvSpPr>
          <p:nvPr>
            <p:ph type="title"/>
          </p:nvPr>
        </p:nvSpPr>
        <p:spPr>
          <a:xfrm>
            <a:off x="1195191" y="134389"/>
            <a:ext cx="8229600" cy="1143000"/>
          </a:xfrm>
        </p:spPr>
        <p:txBody>
          <a:bodyPr>
            <a:normAutofit/>
          </a:bodyPr>
          <a:lstStyle/>
          <a:p>
            <a:r>
              <a:rPr lang="en-US" dirty="0" smtClean="0"/>
              <a:t>Influenza </a:t>
            </a:r>
            <a:r>
              <a:rPr lang="en-US" dirty="0"/>
              <a:t>– </a:t>
            </a:r>
            <a:r>
              <a:rPr lang="en-US" dirty="0" smtClean="0"/>
              <a:t>Prevention</a:t>
            </a:r>
            <a:endParaRPr lang="en-US" dirty="0"/>
          </a:p>
        </p:txBody>
      </p:sp>
      <p:sp>
        <p:nvSpPr>
          <p:cNvPr id="5" name="Content Placeholder 4">
            <a:extLst>
              <a:ext uri="{FF2B5EF4-FFF2-40B4-BE49-F238E27FC236}">
                <a16:creationId xmlns:a16="http://schemas.microsoft.com/office/drawing/2014/main" id="{7BD26617-1771-F44B-B10F-8A0627320C86}"/>
              </a:ext>
            </a:extLst>
          </p:cNvPr>
          <p:cNvSpPr>
            <a:spLocks noGrp="1"/>
          </p:cNvSpPr>
          <p:nvPr>
            <p:ph sz="half" idx="2"/>
          </p:nvPr>
        </p:nvSpPr>
        <p:spPr>
          <a:xfrm>
            <a:off x="1654233" y="1102335"/>
            <a:ext cx="5619403" cy="3893614"/>
          </a:xfrm>
        </p:spPr>
        <p:txBody>
          <a:bodyPr>
            <a:noAutofit/>
          </a:bodyPr>
          <a:lstStyle/>
          <a:p>
            <a:r>
              <a:rPr lang="en-US" dirty="0"/>
              <a:t>Vaccination</a:t>
            </a:r>
          </a:p>
          <a:p>
            <a:r>
              <a:rPr lang="en-US" dirty="0" smtClean="0"/>
              <a:t>Hygiene</a:t>
            </a:r>
            <a:endParaRPr lang="en-US" dirty="0"/>
          </a:p>
          <a:p>
            <a:pPr lvl="1"/>
            <a:r>
              <a:rPr lang="en-US" dirty="0"/>
              <a:t>Washing hands</a:t>
            </a:r>
          </a:p>
          <a:p>
            <a:pPr lvl="1"/>
            <a:r>
              <a:rPr lang="en-US" dirty="0"/>
              <a:t>Using hand </a:t>
            </a:r>
            <a:r>
              <a:rPr lang="en-US" dirty="0" smtClean="0"/>
              <a:t>sanitizer</a:t>
            </a:r>
          </a:p>
          <a:p>
            <a:pPr lvl="1"/>
            <a:r>
              <a:rPr lang="en-US" dirty="0"/>
              <a:t>Cover cough &amp; </a:t>
            </a:r>
            <a:r>
              <a:rPr lang="en-US" dirty="0" smtClean="0"/>
              <a:t>sneezes</a:t>
            </a:r>
            <a:endParaRPr lang="en-US" dirty="0"/>
          </a:p>
          <a:p>
            <a:pPr lvl="1"/>
            <a:r>
              <a:rPr lang="en-US" dirty="0"/>
              <a:t>Cleaning &amp; sanitizing surfaces</a:t>
            </a:r>
          </a:p>
          <a:p>
            <a:r>
              <a:rPr lang="en-US" dirty="0" smtClean="0"/>
              <a:t>Quarantine</a:t>
            </a:r>
          </a:p>
          <a:p>
            <a:pPr lvl="1"/>
            <a:r>
              <a:rPr lang="en-US" dirty="0" smtClean="0"/>
              <a:t>Isolate </a:t>
            </a:r>
            <a:r>
              <a:rPr lang="en-US" dirty="0"/>
              <a:t>when </a:t>
            </a:r>
            <a:r>
              <a:rPr lang="en-US" dirty="0" smtClean="0"/>
              <a:t>sick while exhibiting symptoms of illness</a:t>
            </a:r>
            <a:endParaRPr lang="en-US" dirty="0"/>
          </a:p>
          <a:p>
            <a:pPr lvl="2"/>
            <a:r>
              <a:rPr lang="en-US" sz="2000" dirty="0"/>
              <a:t>Stay away from work, child care, school, mass gatherings</a:t>
            </a:r>
          </a:p>
          <a:p>
            <a:r>
              <a:rPr lang="en-US" dirty="0" smtClean="0"/>
              <a:t>Personal PPE</a:t>
            </a:r>
          </a:p>
          <a:p>
            <a:pPr lvl="1"/>
            <a:r>
              <a:rPr lang="en-US" dirty="0" smtClean="0"/>
              <a:t>Face masks</a:t>
            </a:r>
            <a:endParaRPr lang="en-US" dirty="0"/>
          </a:p>
        </p:txBody>
      </p:sp>
    </p:spTree>
    <p:extLst>
      <p:ext uri="{BB962C8B-B14F-4D97-AF65-F5344CB8AC3E}">
        <p14:creationId xmlns:p14="http://schemas.microsoft.com/office/powerpoint/2010/main" val="4020851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7B76A-7BB2-094B-9ACA-C94966DCA73A}"/>
              </a:ext>
            </a:extLst>
          </p:cNvPr>
          <p:cNvSpPr>
            <a:spLocks noGrp="1"/>
          </p:cNvSpPr>
          <p:nvPr>
            <p:ph type="title"/>
          </p:nvPr>
        </p:nvSpPr>
        <p:spPr>
          <a:xfrm>
            <a:off x="1943337" y="533400"/>
            <a:ext cx="8229600" cy="1143000"/>
          </a:xfrm>
        </p:spPr>
        <p:txBody>
          <a:bodyPr>
            <a:normAutofit/>
          </a:bodyPr>
          <a:lstStyle/>
          <a:p>
            <a:r>
              <a:rPr lang="en-US" dirty="0" smtClean="0"/>
              <a:t>Influenza – Treatment </a:t>
            </a:r>
            <a:endParaRPr lang="en-US" dirty="0"/>
          </a:p>
        </p:txBody>
      </p:sp>
      <p:sp>
        <p:nvSpPr>
          <p:cNvPr id="7" name="Content Placeholder 6">
            <a:extLst>
              <a:ext uri="{FF2B5EF4-FFF2-40B4-BE49-F238E27FC236}">
                <a16:creationId xmlns:a16="http://schemas.microsoft.com/office/drawing/2014/main" id="{87FEA430-B955-0D45-A69A-B14E122748F7}"/>
              </a:ext>
            </a:extLst>
          </p:cNvPr>
          <p:cNvSpPr>
            <a:spLocks noGrp="1"/>
          </p:cNvSpPr>
          <p:nvPr>
            <p:ph sz="quarter" idx="4"/>
          </p:nvPr>
        </p:nvSpPr>
        <p:spPr>
          <a:xfrm>
            <a:off x="2069392" y="2291054"/>
            <a:ext cx="4443984" cy="2562193"/>
          </a:xfrm>
        </p:spPr>
        <p:txBody>
          <a:bodyPr>
            <a:normAutofit lnSpcReduction="10000"/>
          </a:bodyPr>
          <a:lstStyle/>
          <a:p>
            <a:r>
              <a:rPr lang="en-US" dirty="0"/>
              <a:t>Rest</a:t>
            </a:r>
          </a:p>
          <a:p>
            <a:r>
              <a:rPr lang="en-US" dirty="0"/>
              <a:t>Drink fluids</a:t>
            </a:r>
          </a:p>
          <a:p>
            <a:r>
              <a:rPr lang="en-US" dirty="0"/>
              <a:t>Paracetamol</a:t>
            </a:r>
          </a:p>
          <a:p>
            <a:r>
              <a:rPr lang="en-US" dirty="0"/>
              <a:t>Decongestants</a:t>
            </a:r>
          </a:p>
          <a:p>
            <a:r>
              <a:rPr lang="en-US" dirty="0"/>
              <a:t>Antivirals</a:t>
            </a:r>
          </a:p>
          <a:p>
            <a:r>
              <a:rPr lang="en-US" dirty="0"/>
              <a:t>Hospitalization</a:t>
            </a:r>
          </a:p>
        </p:txBody>
      </p:sp>
    </p:spTree>
    <p:extLst>
      <p:ext uri="{BB962C8B-B14F-4D97-AF65-F5344CB8AC3E}">
        <p14:creationId xmlns:p14="http://schemas.microsoft.com/office/powerpoint/2010/main" val="3228521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EDE2-1BA4-8C47-88C1-6F1F89090699}"/>
              </a:ext>
            </a:extLst>
          </p:cNvPr>
          <p:cNvSpPr>
            <a:spLocks noGrp="1"/>
          </p:cNvSpPr>
          <p:nvPr>
            <p:ph type="title"/>
          </p:nvPr>
        </p:nvSpPr>
        <p:spPr/>
        <p:txBody>
          <a:bodyPr/>
          <a:lstStyle/>
          <a:p>
            <a:r>
              <a:rPr lang="en-US" dirty="0"/>
              <a:t>Watch!</a:t>
            </a:r>
          </a:p>
        </p:txBody>
      </p:sp>
      <p:sp>
        <p:nvSpPr>
          <p:cNvPr id="3" name="Content Placeholder 2">
            <a:extLst>
              <a:ext uri="{FF2B5EF4-FFF2-40B4-BE49-F238E27FC236}">
                <a16:creationId xmlns:a16="http://schemas.microsoft.com/office/drawing/2014/main" id="{3BB09FEC-2B32-4C43-A8B9-4E8F9CE01C3C}"/>
              </a:ext>
            </a:extLst>
          </p:cNvPr>
          <p:cNvSpPr>
            <a:spLocks noGrp="1"/>
          </p:cNvSpPr>
          <p:nvPr>
            <p:ph idx="1"/>
          </p:nvPr>
        </p:nvSpPr>
        <p:spPr/>
        <p:txBody>
          <a:bodyPr/>
          <a:lstStyle/>
          <a:p>
            <a:r>
              <a:rPr lang="en-US" dirty="0">
                <a:hlinkClick r:id="rId2"/>
              </a:rPr>
              <a:t>https://www.youtube.com/watch?v=WSZEcpti2i0&amp;list=PLsMs3sjjy-pCcR8l3ohnIUhIiCwEjQB6K&amp;index=93</a:t>
            </a:r>
            <a:endParaRPr lang="en-US" dirty="0"/>
          </a:p>
          <a:p>
            <a:endParaRPr lang="en-US" dirty="0"/>
          </a:p>
          <a:p>
            <a:r>
              <a:rPr lang="en-US" dirty="0">
                <a:ea typeface="+mn-lt"/>
                <a:cs typeface="+mn-lt"/>
                <a:hlinkClick r:id="rId3"/>
              </a:rPr>
              <a:t>https://www.youtube.com/watch?v=oXzwtGFyBik</a:t>
            </a:r>
            <a:endParaRPr lang="en-GB" dirty="0"/>
          </a:p>
          <a:p>
            <a:endParaRPr lang="en-US" dirty="0"/>
          </a:p>
          <a:p>
            <a:endParaRPr lang="en-US" dirty="0"/>
          </a:p>
        </p:txBody>
      </p:sp>
    </p:spTree>
    <p:extLst>
      <p:ext uri="{BB962C8B-B14F-4D97-AF65-F5344CB8AC3E}">
        <p14:creationId xmlns:p14="http://schemas.microsoft.com/office/powerpoint/2010/main" val="2999037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3F821D2A-D0DA-4BA8-9B96-E544DCDD07F8}"/>
              </a:ext>
            </a:extLst>
          </p:cNvPr>
          <p:cNvSpPr>
            <a:spLocks noGrp="1" noChangeArrowheads="1"/>
          </p:cNvSpPr>
          <p:nvPr>
            <p:ph type="title"/>
          </p:nvPr>
        </p:nvSpPr>
        <p:spPr/>
        <p:txBody>
          <a:bodyPr/>
          <a:lstStyle/>
          <a:p>
            <a:r>
              <a:rPr lang="en-AU" altLang="en-US" b="1" dirty="0" smtClean="0"/>
              <a:t>Ross </a:t>
            </a:r>
            <a:r>
              <a:rPr lang="en-AU" altLang="en-US" b="1" dirty="0"/>
              <a:t>River disease</a:t>
            </a:r>
          </a:p>
        </p:txBody>
      </p:sp>
      <p:sp>
        <p:nvSpPr>
          <p:cNvPr id="43012" name="Rectangle 1">
            <a:extLst>
              <a:ext uri="{FF2B5EF4-FFF2-40B4-BE49-F238E27FC236}">
                <a16:creationId xmlns:a16="http://schemas.microsoft.com/office/drawing/2014/main" id="{B1BF057D-BB9F-42B0-BFDA-9F3D66F1761F}"/>
              </a:ext>
            </a:extLst>
          </p:cNvPr>
          <p:cNvSpPr>
            <a:spLocks noChangeArrowheads="1"/>
          </p:cNvSpPr>
          <p:nvPr/>
        </p:nvSpPr>
        <p:spPr bwMode="auto">
          <a:xfrm>
            <a:off x="1905000" y="1619251"/>
            <a:ext cx="84582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lnSpc>
                <a:spcPts val="2200"/>
              </a:lnSpc>
              <a:spcBef>
                <a:spcPct val="0"/>
              </a:spcBef>
              <a:spcAft>
                <a:spcPct val="0"/>
              </a:spcAft>
            </a:pPr>
            <a:r>
              <a:rPr lang="en-AU" altLang="en-US">
                <a:solidFill>
                  <a:srgbClr val="000000"/>
                </a:solidFill>
              </a:rPr>
              <a:t>The infectious agent that causes Ross River disease (also known as Ross River fever) is Ross River. It is a </a:t>
            </a:r>
            <a:r>
              <a:rPr lang="en-AU" altLang="en-US">
                <a:solidFill>
                  <a:srgbClr val="FF0000"/>
                </a:solidFill>
              </a:rPr>
              <a:t>single-stranded RNA enveloped </a:t>
            </a:r>
            <a:r>
              <a:rPr lang="en-AU" altLang="en-US">
                <a:solidFill>
                  <a:srgbClr val="000000"/>
                </a:solidFill>
              </a:rPr>
              <a:t>virus. </a:t>
            </a:r>
          </a:p>
          <a:p>
            <a:pPr eaLnBrk="0" fontAlgn="base" hangingPunct="0">
              <a:lnSpc>
                <a:spcPts val="2200"/>
              </a:lnSpc>
              <a:spcBef>
                <a:spcPct val="0"/>
              </a:spcBef>
              <a:spcAft>
                <a:spcPct val="0"/>
              </a:spcAft>
            </a:pPr>
            <a:endParaRPr lang="en-AU" altLang="en-US">
              <a:solidFill>
                <a:srgbClr val="000000"/>
              </a:solidFill>
            </a:endParaRPr>
          </a:p>
        </p:txBody>
      </p:sp>
      <p:pic>
        <p:nvPicPr>
          <p:cNvPr id="43013" name="Picture 4" descr="Alphavirus ~ ViralZone">
            <a:extLst>
              <a:ext uri="{FF2B5EF4-FFF2-40B4-BE49-F238E27FC236}">
                <a16:creationId xmlns:a16="http://schemas.microsoft.com/office/drawing/2014/main" id="{260B87E0-D338-4FB7-92A1-E794422A0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239" y="2535239"/>
            <a:ext cx="61055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66586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E546D8C4-2E12-4D4C-9975-59C8B8AA63C2}"/>
              </a:ext>
            </a:extLst>
          </p:cNvPr>
          <p:cNvSpPr>
            <a:spLocks noGrp="1"/>
          </p:cNvSpPr>
          <p:nvPr>
            <p:ph type="title"/>
          </p:nvPr>
        </p:nvSpPr>
        <p:spPr/>
        <p:txBody>
          <a:bodyPr/>
          <a:lstStyle/>
          <a:p>
            <a:r>
              <a:rPr lang="en-AU" altLang="en-US" b="1" dirty="0" smtClean="0"/>
              <a:t>Ross </a:t>
            </a:r>
            <a:r>
              <a:rPr lang="en-AU" altLang="en-US" b="1" dirty="0"/>
              <a:t>River </a:t>
            </a:r>
            <a:r>
              <a:rPr lang="en-AU" altLang="en-US" b="1" dirty="0" smtClean="0"/>
              <a:t>disease is endemic</a:t>
            </a:r>
            <a:endParaRPr lang="en-AU" altLang="en-US" dirty="0"/>
          </a:p>
        </p:txBody>
      </p:sp>
      <p:sp>
        <p:nvSpPr>
          <p:cNvPr id="3" name="Content Placeholder 2">
            <a:extLst>
              <a:ext uri="{FF2B5EF4-FFF2-40B4-BE49-F238E27FC236}">
                <a16:creationId xmlns:a16="http://schemas.microsoft.com/office/drawing/2014/main" id="{88D0C822-3173-4FA3-8BB8-F41D51FE445E}"/>
              </a:ext>
            </a:extLst>
          </p:cNvPr>
          <p:cNvSpPr>
            <a:spLocks noGrp="1"/>
          </p:cNvSpPr>
          <p:nvPr>
            <p:ph idx="1"/>
          </p:nvPr>
        </p:nvSpPr>
        <p:spPr>
          <a:xfrm>
            <a:off x="1981200" y="1676400"/>
            <a:ext cx="6019800" cy="4114800"/>
          </a:xfrm>
        </p:spPr>
        <p:txBody>
          <a:bodyPr/>
          <a:lstStyle/>
          <a:p>
            <a:pPr>
              <a:spcBef>
                <a:spcPct val="0"/>
              </a:spcBef>
              <a:defRPr/>
            </a:pPr>
            <a:r>
              <a:rPr lang="en-AU" altLang="en-US" kern="1200" dirty="0">
                <a:solidFill>
                  <a:srgbClr val="000000"/>
                </a:solidFill>
                <a:cs typeface="+mn-cs"/>
              </a:rPr>
              <a:t>The virus is an</a:t>
            </a:r>
            <a:r>
              <a:rPr lang="en-AU" altLang="en-US" i="1" kern="1200" dirty="0">
                <a:solidFill>
                  <a:srgbClr val="000000"/>
                </a:solidFill>
                <a:cs typeface="+mn-cs"/>
              </a:rPr>
              <a:t> </a:t>
            </a:r>
            <a:r>
              <a:rPr lang="en-AU" altLang="en-US" i="1" kern="1200" dirty="0">
                <a:solidFill>
                  <a:srgbClr val="FF0000"/>
                </a:solidFill>
                <a:cs typeface="+mn-cs"/>
              </a:rPr>
              <a:t>Alphavirus</a:t>
            </a:r>
            <a:r>
              <a:rPr lang="en-AU" altLang="en-US" i="1" kern="1200" dirty="0">
                <a:solidFill>
                  <a:srgbClr val="000000"/>
                </a:solidFill>
                <a:cs typeface="+mn-cs"/>
              </a:rPr>
              <a:t> </a:t>
            </a:r>
            <a:r>
              <a:rPr lang="en-AU" altLang="en-US" kern="1200" dirty="0">
                <a:solidFill>
                  <a:srgbClr val="000000"/>
                </a:solidFill>
                <a:cs typeface="+mn-cs"/>
              </a:rPr>
              <a:t>and is </a:t>
            </a:r>
            <a:r>
              <a:rPr lang="en-AU" altLang="en-US" kern="1200" dirty="0">
                <a:solidFill>
                  <a:srgbClr val="FF0000"/>
                </a:solidFill>
                <a:cs typeface="+mn-cs"/>
              </a:rPr>
              <a:t>endemic</a:t>
            </a:r>
            <a:r>
              <a:rPr lang="en-AU" altLang="en-US" kern="1200" dirty="0">
                <a:solidFill>
                  <a:srgbClr val="000000"/>
                </a:solidFill>
                <a:cs typeface="+mn-cs"/>
              </a:rPr>
              <a:t> in Australia, </a:t>
            </a:r>
            <a:r>
              <a:rPr lang="en-AU" altLang="en-US" kern="1200" dirty="0">
                <a:solidFill>
                  <a:srgbClr val="FF0000"/>
                </a:solidFill>
                <a:cs typeface="+mn-cs"/>
              </a:rPr>
              <a:t>always present at low levels in some populations or regions. </a:t>
            </a:r>
            <a:r>
              <a:rPr lang="en-AU" altLang="en-US" kern="1200" dirty="0">
                <a:cs typeface="+mn-cs"/>
              </a:rPr>
              <a:t>Occurs regularly in certain regions (Australia and Papua New Guinea)</a:t>
            </a:r>
            <a:endParaRPr lang="en-AU" altLang="en-US" kern="1200" dirty="0">
              <a:solidFill>
                <a:srgbClr val="FF0000"/>
              </a:solidFill>
              <a:cs typeface="+mn-cs"/>
            </a:endParaRPr>
          </a:p>
          <a:p>
            <a:pPr>
              <a:spcBef>
                <a:spcPct val="0"/>
              </a:spcBef>
              <a:defRPr/>
            </a:pPr>
            <a:endParaRPr lang="en-AU" altLang="en-US" kern="1200" dirty="0">
              <a:solidFill>
                <a:srgbClr val="000000"/>
              </a:solidFill>
              <a:cs typeface="+mn-cs"/>
            </a:endParaRPr>
          </a:p>
          <a:p>
            <a:pPr>
              <a:spcBef>
                <a:spcPct val="0"/>
              </a:spcBef>
              <a:defRPr/>
            </a:pPr>
            <a:endParaRPr lang="en-AU" altLang="en-US" kern="1200" dirty="0">
              <a:solidFill>
                <a:srgbClr val="000000"/>
              </a:solidFill>
              <a:cs typeface="+mn-cs"/>
            </a:endParaRPr>
          </a:p>
          <a:p>
            <a:pPr>
              <a:defRPr/>
            </a:pPr>
            <a:endParaRPr lang="en-AU" dirty="0"/>
          </a:p>
        </p:txBody>
      </p:sp>
      <p:sp>
        <p:nvSpPr>
          <p:cNvPr id="2" name="TextBox 1">
            <a:extLst>
              <a:ext uri="{FF2B5EF4-FFF2-40B4-BE49-F238E27FC236}">
                <a16:creationId xmlns:a16="http://schemas.microsoft.com/office/drawing/2014/main" id="{726165AC-A09E-7046-B7F1-31145C1C26CD}"/>
              </a:ext>
            </a:extLst>
          </p:cNvPr>
          <p:cNvSpPr txBox="1"/>
          <p:nvPr/>
        </p:nvSpPr>
        <p:spPr>
          <a:xfrm>
            <a:off x="8077200" y="1676400"/>
            <a:ext cx="2438400" cy="3416320"/>
          </a:xfrm>
          <a:prstGeom prst="rect">
            <a:avLst/>
          </a:prstGeom>
          <a:solidFill>
            <a:schemeClr val="bg2">
              <a:lumMod val="60000"/>
              <a:lumOff val="40000"/>
            </a:schemeClr>
          </a:solidFill>
          <a:ln>
            <a:solidFill>
              <a:schemeClr val="accent2"/>
            </a:solidFill>
          </a:ln>
        </p:spPr>
        <p:txBody>
          <a:bodyPr wrap="square" rtlCol="0">
            <a:spAutoFit/>
          </a:bodyPr>
          <a:lstStyle/>
          <a:p>
            <a:pPr eaLnBrk="0" fontAlgn="base" hangingPunct="0">
              <a:spcBef>
                <a:spcPct val="0"/>
              </a:spcBef>
              <a:spcAft>
                <a:spcPct val="0"/>
              </a:spcAft>
            </a:pPr>
            <a:r>
              <a:rPr lang="en-US" b="1" u="sng" dirty="0">
                <a:solidFill>
                  <a:srgbClr val="000000"/>
                </a:solidFill>
                <a:latin typeface="Arial" panose="020B0604020202020204" pitchFamily="34" charset="0"/>
                <a:ea typeface="MS PGothic" panose="020B0600070205080204" pitchFamily="34" charset="-128"/>
              </a:rPr>
              <a:t>Endemic definition </a:t>
            </a:r>
            <a:r>
              <a:rPr lang="en-US" dirty="0">
                <a:solidFill>
                  <a:srgbClr val="000000"/>
                </a:solidFill>
                <a:latin typeface="Arial" panose="020B0604020202020204" pitchFamily="34" charset="0"/>
                <a:ea typeface="MS PGothic" panose="020B0600070205080204" pitchFamily="34" charset="-128"/>
              </a:rPr>
              <a:t>The disease is always present within a region or population</a:t>
            </a:r>
          </a:p>
          <a:p>
            <a:pPr eaLnBrk="0" fontAlgn="base" hangingPunct="0">
              <a:spcBef>
                <a:spcPct val="0"/>
              </a:spcBef>
              <a:spcAft>
                <a:spcPct val="0"/>
              </a:spcAft>
            </a:pPr>
            <a:endParaRPr lang="en-US"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r>
              <a:rPr lang="en-AU" altLang="en-US" dirty="0">
                <a:solidFill>
                  <a:srgbClr val="000000"/>
                </a:solidFill>
                <a:latin typeface="Arial" panose="020B0604020202020204" pitchFamily="34" charset="0"/>
                <a:ea typeface="MS PGothic" panose="020B0600070205080204" pitchFamily="34" charset="-128"/>
              </a:rPr>
              <a:t>Ross River Virus is endemic in the south-west of WA, where outbreaks have been recorded, such as the one in 2017. </a:t>
            </a:r>
          </a:p>
          <a:p>
            <a:pPr eaLnBrk="0" fontAlgn="base" hangingPunct="0">
              <a:spcBef>
                <a:spcPct val="0"/>
              </a:spcBef>
              <a:spcAft>
                <a:spcPct val="0"/>
              </a:spcAft>
            </a:pPr>
            <a:endParaRPr lang="en-US" dirty="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585938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E546D8C4-2E12-4D4C-9975-59C8B8AA63C2}"/>
              </a:ext>
            </a:extLst>
          </p:cNvPr>
          <p:cNvSpPr>
            <a:spLocks noGrp="1"/>
          </p:cNvSpPr>
          <p:nvPr>
            <p:ph type="title"/>
          </p:nvPr>
        </p:nvSpPr>
        <p:spPr/>
        <p:txBody>
          <a:bodyPr/>
          <a:lstStyle/>
          <a:p>
            <a:r>
              <a:rPr lang="en-AU" altLang="en-US" b="1" dirty="0" smtClean="0"/>
              <a:t>Ross </a:t>
            </a:r>
            <a:r>
              <a:rPr lang="en-AU" altLang="en-US" b="1" dirty="0"/>
              <a:t>River disease</a:t>
            </a:r>
            <a:endParaRPr lang="en-AU" altLang="en-US" dirty="0"/>
          </a:p>
        </p:txBody>
      </p:sp>
      <p:sp>
        <p:nvSpPr>
          <p:cNvPr id="3" name="Content Placeholder 2">
            <a:extLst>
              <a:ext uri="{FF2B5EF4-FFF2-40B4-BE49-F238E27FC236}">
                <a16:creationId xmlns:a16="http://schemas.microsoft.com/office/drawing/2014/main" id="{88D0C822-3173-4FA3-8BB8-F41D51FE445E}"/>
              </a:ext>
            </a:extLst>
          </p:cNvPr>
          <p:cNvSpPr>
            <a:spLocks noGrp="1"/>
          </p:cNvSpPr>
          <p:nvPr>
            <p:ph idx="1"/>
          </p:nvPr>
        </p:nvSpPr>
        <p:spPr>
          <a:xfrm>
            <a:off x="1981200" y="1676400"/>
            <a:ext cx="6019800" cy="4114800"/>
          </a:xfrm>
        </p:spPr>
        <p:txBody>
          <a:bodyPr/>
          <a:lstStyle/>
          <a:p>
            <a:pPr marL="0" indent="0">
              <a:spcBef>
                <a:spcPct val="0"/>
              </a:spcBef>
              <a:buNone/>
              <a:defRPr/>
            </a:pPr>
            <a:endParaRPr lang="en-AU" altLang="en-US" kern="1200" dirty="0">
              <a:solidFill>
                <a:srgbClr val="000000"/>
              </a:solidFill>
              <a:cs typeface="+mn-cs"/>
            </a:endParaRPr>
          </a:p>
          <a:p>
            <a:pPr>
              <a:spcBef>
                <a:spcPct val="0"/>
              </a:spcBef>
              <a:defRPr/>
            </a:pPr>
            <a:r>
              <a:rPr lang="en-AU" altLang="en-US" kern="1200" dirty="0">
                <a:solidFill>
                  <a:srgbClr val="000000"/>
                </a:solidFill>
                <a:cs typeface="+mn-cs"/>
              </a:rPr>
              <a:t>The virus is transmitted indirectly via vectors. These vectors are the  </a:t>
            </a:r>
            <a:r>
              <a:rPr lang="en-AU" altLang="en-US" kern="1200" dirty="0">
                <a:solidFill>
                  <a:srgbClr val="FF0000"/>
                </a:solidFill>
                <a:cs typeface="+mn-cs"/>
              </a:rPr>
              <a:t>female mosquitoes with </a:t>
            </a:r>
            <a:r>
              <a:rPr lang="en-AU" altLang="en-US" i="1" kern="1200" dirty="0">
                <a:solidFill>
                  <a:srgbClr val="FF0000"/>
                </a:solidFill>
                <a:cs typeface="+mn-cs"/>
              </a:rPr>
              <a:t>Alphavirus</a:t>
            </a:r>
            <a:r>
              <a:rPr lang="en-AU" altLang="en-US" kern="1200" dirty="0">
                <a:solidFill>
                  <a:srgbClr val="000000"/>
                </a:solidFill>
                <a:cs typeface="+mn-cs"/>
              </a:rPr>
              <a:t>, usually from marsupials such as wallabies or kangaroos, to humans via blood feeds. </a:t>
            </a:r>
          </a:p>
          <a:p>
            <a:pPr>
              <a:spcBef>
                <a:spcPct val="0"/>
              </a:spcBef>
              <a:defRPr/>
            </a:pPr>
            <a:endParaRPr lang="en-AU" altLang="en-US" kern="1200" dirty="0">
              <a:solidFill>
                <a:srgbClr val="000000"/>
              </a:solidFill>
              <a:cs typeface="+mn-cs"/>
            </a:endParaRPr>
          </a:p>
          <a:p>
            <a:pPr>
              <a:spcBef>
                <a:spcPct val="0"/>
              </a:spcBef>
              <a:defRPr/>
            </a:pPr>
            <a:r>
              <a:rPr lang="en-AU" altLang="en-US" kern="1200" dirty="0">
                <a:solidFill>
                  <a:srgbClr val="000000"/>
                </a:solidFill>
                <a:cs typeface="+mn-cs"/>
              </a:rPr>
              <a:t>Major mosquito species that can transmit the virus are </a:t>
            </a:r>
            <a:r>
              <a:rPr lang="en-AU" altLang="en-US" i="1" kern="1200" dirty="0">
                <a:solidFill>
                  <a:srgbClr val="FF0000"/>
                </a:solidFill>
                <a:cs typeface="+mn-cs"/>
              </a:rPr>
              <a:t>Aedes </a:t>
            </a:r>
            <a:r>
              <a:rPr lang="en-AU" altLang="en-US" i="1" kern="1200" dirty="0" err="1">
                <a:solidFill>
                  <a:srgbClr val="FF0000"/>
                </a:solidFill>
                <a:cs typeface="+mn-cs"/>
              </a:rPr>
              <a:t>vigilax</a:t>
            </a:r>
            <a:r>
              <a:rPr lang="en-AU" altLang="en-US" kern="1200" dirty="0">
                <a:solidFill>
                  <a:srgbClr val="FF0000"/>
                </a:solidFill>
                <a:cs typeface="+mn-cs"/>
              </a:rPr>
              <a:t>, </a:t>
            </a:r>
            <a:r>
              <a:rPr lang="en-AU" altLang="en-US" i="1" kern="1200" dirty="0">
                <a:solidFill>
                  <a:srgbClr val="FF0000"/>
                </a:solidFill>
                <a:cs typeface="+mn-cs"/>
              </a:rPr>
              <a:t>A. </a:t>
            </a:r>
            <a:r>
              <a:rPr lang="en-AU" altLang="en-US" i="1" kern="1200" dirty="0" err="1">
                <a:solidFill>
                  <a:srgbClr val="FF0000"/>
                </a:solidFill>
                <a:cs typeface="+mn-cs"/>
              </a:rPr>
              <a:t>camptorhynchus</a:t>
            </a:r>
            <a:r>
              <a:rPr lang="en-AU" altLang="en-US" i="1" kern="1200" dirty="0">
                <a:cs typeface="+mn-cs"/>
              </a:rPr>
              <a:t> </a:t>
            </a:r>
            <a:r>
              <a:rPr lang="en-AU" altLang="en-US" kern="1200" dirty="0">
                <a:cs typeface="+mn-cs"/>
              </a:rPr>
              <a:t>(</a:t>
            </a:r>
            <a:r>
              <a:rPr lang="en-AU" altLang="en-US" kern="1200" dirty="0" err="1">
                <a:cs typeface="+mn-cs"/>
              </a:rPr>
              <a:t>saltmashes</a:t>
            </a:r>
            <a:r>
              <a:rPr lang="en-AU" altLang="en-US" kern="1200" dirty="0">
                <a:cs typeface="+mn-cs"/>
              </a:rPr>
              <a:t> &amp; coastal areas) and </a:t>
            </a:r>
            <a:r>
              <a:rPr lang="en-AU" altLang="en-US" i="1" kern="1200" dirty="0">
                <a:solidFill>
                  <a:srgbClr val="FF0000"/>
                </a:solidFill>
                <a:cs typeface="+mn-cs"/>
              </a:rPr>
              <a:t>Culex </a:t>
            </a:r>
            <a:r>
              <a:rPr lang="en-AU" altLang="en-US" i="1" kern="1200" dirty="0" err="1">
                <a:solidFill>
                  <a:srgbClr val="FF0000"/>
                </a:solidFill>
                <a:cs typeface="+mn-cs"/>
              </a:rPr>
              <a:t>annulirostris</a:t>
            </a:r>
            <a:endParaRPr lang="en-AU" altLang="en-US" i="1" kern="1200" dirty="0">
              <a:solidFill>
                <a:srgbClr val="000000"/>
              </a:solidFill>
              <a:cs typeface="+mn-cs"/>
            </a:endParaRPr>
          </a:p>
          <a:p>
            <a:pPr marL="0" indent="0">
              <a:spcBef>
                <a:spcPct val="0"/>
              </a:spcBef>
              <a:defRPr/>
            </a:pPr>
            <a:endParaRPr lang="en-AU" altLang="en-US" kern="1200" dirty="0">
              <a:solidFill>
                <a:srgbClr val="000000"/>
              </a:solidFill>
              <a:cs typeface="+mn-cs"/>
            </a:endParaRPr>
          </a:p>
          <a:p>
            <a:pPr>
              <a:defRPr/>
            </a:pPr>
            <a:endParaRPr lang="en-AU" dirty="0"/>
          </a:p>
        </p:txBody>
      </p:sp>
      <p:sp>
        <p:nvSpPr>
          <p:cNvPr id="2" name="TextBox 1">
            <a:extLst>
              <a:ext uri="{FF2B5EF4-FFF2-40B4-BE49-F238E27FC236}">
                <a16:creationId xmlns:a16="http://schemas.microsoft.com/office/drawing/2014/main" id="{726165AC-A09E-7046-B7F1-31145C1C26CD}"/>
              </a:ext>
            </a:extLst>
          </p:cNvPr>
          <p:cNvSpPr txBox="1"/>
          <p:nvPr/>
        </p:nvSpPr>
        <p:spPr>
          <a:xfrm>
            <a:off x="8077200" y="1676400"/>
            <a:ext cx="2438400" cy="2862322"/>
          </a:xfrm>
          <a:prstGeom prst="rect">
            <a:avLst/>
          </a:prstGeom>
          <a:solidFill>
            <a:schemeClr val="bg2">
              <a:lumMod val="60000"/>
              <a:lumOff val="40000"/>
            </a:schemeClr>
          </a:solidFill>
          <a:ln>
            <a:solidFill>
              <a:schemeClr val="accent2"/>
            </a:solidFill>
          </a:ln>
        </p:spPr>
        <p:txBody>
          <a:bodyPr wrap="square" rtlCol="0">
            <a:spAutoFit/>
          </a:bodyPr>
          <a:lstStyle/>
          <a:p>
            <a:pPr eaLnBrk="0" fontAlgn="base" hangingPunct="0">
              <a:spcBef>
                <a:spcPct val="0"/>
              </a:spcBef>
              <a:spcAft>
                <a:spcPct val="0"/>
              </a:spcAft>
            </a:pPr>
            <a:r>
              <a:rPr lang="en-US" b="1" u="sng" dirty="0" smtClean="0">
                <a:solidFill>
                  <a:srgbClr val="000000"/>
                </a:solidFill>
                <a:latin typeface="Arial" panose="020B0604020202020204" pitchFamily="34" charset="0"/>
                <a:ea typeface="MS PGothic" panose="020B0600070205080204" pitchFamily="34" charset="-128"/>
              </a:rPr>
              <a:t>Vector definition</a:t>
            </a:r>
          </a:p>
          <a:p>
            <a:pPr eaLnBrk="0" fontAlgn="base" hangingPunct="0">
              <a:spcBef>
                <a:spcPct val="0"/>
              </a:spcBef>
              <a:spcAft>
                <a:spcPct val="0"/>
              </a:spcAft>
            </a:pPr>
            <a:endParaRPr lang="en-US" b="1" u="sng"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r>
              <a:rPr lang="en-US" dirty="0" smtClean="0">
                <a:solidFill>
                  <a:srgbClr val="000000"/>
                </a:solidFill>
                <a:latin typeface="Arial" panose="020B0604020202020204" pitchFamily="34" charset="0"/>
                <a:ea typeface="MS PGothic" panose="020B0600070205080204" pitchFamily="34" charset="-128"/>
              </a:rPr>
              <a:t>A vector is an agent that transmits pathogens from one host to another </a:t>
            </a:r>
          </a:p>
          <a:p>
            <a:pPr eaLnBrk="0" fontAlgn="base" hangingPunct="0">
              <a:spcBef>
                <a:spcPct val="0"/>
              </a:spcBef>
              <a:spcAft>
                <a:spcPct val="0"/>
              </a:spcAft>
            </a:pPr>
            <a:endParaRPr lang="en-US"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r>
              <a:rPr lang="en-US" dirty="0" smtClean="0">
                <a:solidFill>
                  <a:srgbClr val="000000"/>
                </a:solidFill>
                <a:latin typeface="Arial" panose="020B0604020202020204" pitchFamily="34" charset="0"/>
                <a:ea typeface="MS PGothic" panose="020B0600070205080204" pitchFamily="34" charset="-128"/>
              </a:rPr>
              <a:t>(this is not the same as the definition in genetics)</a:t>
            </a:r>
            <a:endParaRPr lang="en-US" dirty="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883950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a:extLst>
              <a:ext uri="{FF2B5EF4-FFF2-40B4-BE49-F238E27FC236}">
                <a16:creationId xmlns:a16="http://schemas.microsoft.com/office/drawing/2014/main" id="{0F33D014-4389-40F6-873E-5F366D22825F}"/>
              </a:ext>
            </a:extLst>
          </p:cNvPr>
          <p:cNvSpPr>
            <a:spLocks noChangeArrowheads="1"/>
          </p:cNvSpPr>
          <p:nvPr/>
        </p:nvSpPr>
        <p:spPr bwMode="auto">
          <a:xfrm>
            <a:off x="1025467" y="1334157"/>
            <a:ext cx="109694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sz="2200" dirty="0">
                <a:solidFill>
                  <a:srgbClr val="000000"/>
                </a:solidFill>
              </a:rPr>
              <a:t>This cycle is known as a pathogen’s </a:t>
            </a:r>
            <a:r>
              <a:rPr lang="en-AU" altLang="en-US" sz="2200" b="1" dirty="0">
                <a:solidFill>
                  <a:srgbClr val="000000"/>
                </a:solidFill>
              </a:rPr>
              <a:t>life cycle</a:t>
            </a:r>
            <a:r>
              <a:rPr lang="en-AU" altLang="en-US" sz="2200" dirty="0">
                <a:solidFill>
                  <a:srgbClr val="000000"/>
                </a:solidFill>
              </a:rPr>
              <a:t>. Some pathogens have developed elaborate life cycles that enable them to survive, reproduce and spread.</a:t>
            </a:r>
          </a:p>
        </p:txBody>
      </p:sp>
      <p:graphicFrame>
        <p:nvGraphicFramePr>
          <p:cNvPr id="3" name="Diagram 2">
            <a:extLst>
              <a:ext uri="{FF2B5EF4-FFF2-40B4-BE49-F238E27FC236}">
                <a16:creationId xmlns:a16="http://schemas.microsoft.com/office/drawing/2014/main" id="{0FC8DB51-62C5-4D86-A349-542332F322BC}"/>
              </a:ext>
            </a:extLst>
          </p:cNvPr>
          <p:cNvGraphicFramePr/>
          <p:nvPr>
            <p:extLst>
              <p:ext uri="{D42A27DB-BD31-4B8C-83A1-F6EECF244321}">
                <p14:modId xmlns:p14="http://schemas.microsoft.com/office/powerpoint/2010/main" val="1667328573"/>
              </p:ext>
            </p:extLst>
          </p:nvPr>
        </p:nvGraphicFramePr>
        <p:xfrm>
          <a:off x="2895600" y="2329656"/>
          <a:ext cx="6324600" cy="4375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0D1008B2-9607-0341-B0B7-761E05CE172F}"/>
              </a:ext>
            </a:extLst>
          </p:cNvPr>
          <p:cNvSpPr txBox="1">
            <a:spLocks noGrp="1"/>
          </p:cNvSpPr>
          <p:nvPr>
            <p:ph type="title"/>
          </p:nvPr>
        </p:nvSpPr>
        <p:spPr>
          <a:xfrm>
            <a:off x="1064881" y="-76647"/>
            <a:ext cx="10969464"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a:t>
            </a:r>
            <a:r>
              <a:rPr lang="en-AU" sz="3600" b="1" dirty="0">
                <a:latin typeface="Calibri" panose="020F0502020204030204" pitchFamily="34" charset="0"/>
                <a:ea typeface="Calibri" panose="020F0502020204030204" pitchFamily="34" charset="0"/>
                <a:cs typeface="Times New Roman" panose="02020603050405020304" pitchFamily="18" charset="0"/>
              </a:rPr>
              <a:t> </a:t>
            </a:r>
            <a:r>
              <a:rPr lang="en-AU" sz="3600" b="1" dirty="0"/>
              <a:t> </a:t>
            </a:r>
            <a:r>
              <a:rPr lang="en-AU" sz="3600" b="1" kern="0" dirty="0">
                <a:latin typeface="Calibri" panose="020F0502020204030204" pitchFamily="34" charset="0"/>
                <a:ea typeface="Calibri" panose="020F0502020204030204" pitchFamily="34" charset="0"/>
                <a:cs typeface="Times New Roman" panose="02020603050405020304" pitchFamily="18" charset="0"/>
              </a:rPr>
              <a:t>Describe the main features of a pathogens life cycle</a:t>
            </a:r>
            <a:endParaRPr lang="en-AU" sz="3600" b="1" dirty="0"/>
          </a:p>
        </p:txBody>
      </p:sp>
    </p:spTree>
    <p:extLst>
      <p:ext uri="{BB962C8B-B14F-4D97-AF65-F5344CB8AC3E}">
        <p14:creationId xmlns:p14="http://schemas.microsoft.com/office/powerpoint/2010/main" val="277966072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7C0D-EB82-5C4B-8224-CBE9A7395AD4}"/>
              </a:ext>
            </a:extLst>
          </p:cNvPr>
          <p:cNvSpPr>
            <a:spLocks noGrp="1"/>
          </p:cNvSpPr>
          <p:nvPr>
            <p:ph type="title"/>
          </p:nvPr>
        </p:nvSpPr>
        <p:spPr/>
        <p:txBody>
          <a:bodyPr/>
          <a:lstStyle/>
          <a:p>
            <a:r>
              <a:rPr lang="en-AU" altLang="en-US" b="1" dirty="0" smtClean="0"/>
              <a:t>Ross </a:t>
            </a:r>
            <a:r>
              <a:rPr lang="en-AU" altLang="en-US" b="1" dirty="0"/>
              <a:t>River disease</a:t>
            </a:r>
            <a:endParaRPr lang="en-US" dirty="0"/>
          </a:p>
        </p:txBody>
      </p:sp>
      <p:sp>
        <p:nvSpPr>
          <p:cNvPr id="3" name="Content Placeholder 2">
            <a:extLst>
              <a:ext uri="{FF2B5EF4-FFF2-40B4-BE49-F238E27FC236}">
                <a16:creationId xmlns:a16="http://schemas.microsoft.com/office/drawing/2014/main" id="{D3672000-0D33-D040-8DC2-1B2423E7C777}"/>
              </a:ext>
            </a:extLst>
          </p:cNvPr>
          <p:cNvSpPr>
            <a:spLocks noGrp="1"/>
          </p:cNvSpPr>
          <p:nvPr>
            <p:ph idx="1"/>
          </p:nvPr>
        </p:nvSpPr>
        <p:spPr>
          <a:xfrm>
            <a:off x="1371600" y="2286000"/>
            <a:ext cx="5885411" cy="3581400"/>
          </a:xfrm>
        </p:spPr>
        <p:txBody>
          <a:bodyPr/>
          <a:lstStyle/>
          <a:p>
            <a:pPr>
              <a:spcBef>
                <a:spcPct val="0"/>
              </a:spcBef>
              <a:defRPr/>
            </a:pPr>
            <a:r>
              <a:rPr lang="en-AU" altLang="en-US" kern="1200" dirty="0">
                <a:solidFill>
                  <a:srgbClr val="000000"/>
                </a:solidFill>
              </a:rPr>
              <a:t>Outbreaks in Australia have coincided with an increase in </a:t>
            </a:r>
            <a:r>
              <a:rPr lang="en-AU" altLang="en-US" kern="1200" dirty="0">
                <a:solidFill>
                  <a:srgbClr val="FF0000"/>
                </a:solidFill>
              </a:rPr>
              <a:t>rainfall and flooding</a:t>
            </a:r>
            <a:r>
              <a:rPr lang="en-AU" altLang="en-US" kern="1200" dirty="0">
                <a:solidFill>
                  <a:srgbClr val="000000"/>
                </a:solidFill>
              </a:rPr>
              <a:t>. </a:t>
            </a:r>
          </a:p>
          <a:p>
            <a:pPr>
              <a:spcBef>
                <a:spcPct val="0"/>
              </a:spcBef>
              <a:defRPr/>
            </a:pPr>
            <a:endParaRPr lang="en-AU" altLang="en-US" kern="1200" dirty="0">
              <a:solidFill>
                <a:srgbClr val="000000"/>
              </a:solidFill>
            </a:endParaRPr>
          </a:p>
          <a:p>
            <a:pPr>
              <a:spcBef>
                <a:spcPct val="0"/>
              </a:spcBef>
              <a:defRPr/>
            </a:pPr>
            <a:r>
              <a:rPr lang="en-AU" altLang="en-US" kern="1200" dirty="0">
                <a:solidFill>
                  <a:srgbClr val="000000"/>
                </a:solidFill>
              </a:rPr>
              <a:t>After significant rainfall, the increase in still water bodies increases the potential </a:t>
            </a:r>
            <a:r>
              <a:rPr lang="en-AU" altLang="en-US" kern="1200" dirty="0">
                <a:solidFill>
                  <a:srgbClr val="FF0000"/>
                </a:solidFill>
              </a:rPr>
              <a:t>breeding sites for the mosquito vectors</a:t>
            </a:r>
            <a:r>
              <a:rPr lang="en-AU" altLang="en-US" kern="1200" dirty="0">
                <a:solidFill>
                  <a:srgbClr val="000000"/>
                </a:solidFill>
              </a:rPr>
              <a:t>. </a:t>
            </a:r>
          </a:p>
          <a:p>
            <a:pPr marL="0" indent="0">
              <a:spcBef>
                <a:spcPct val="0"/>
              </a:spcBef>
              <a:defRPr/>
            </a:pPr>
            <a:endParaRPr lang="en-AU" altLang="en-US" kern="1200" dirty="0">
              <a:solidFill>
                <a:srgbClr val="000000"/>
              </a:solidFill>
            </a:endParaRPr>
          </a:p>
          <a:p>
            <a:endParaRPr lang="en-US" dirty="0"/>
          </a:p>
        </p:txBody>
      </p:sp>
      <p:sp>
        <p:nvSpPr>
          <p:cNvPr id="4" name="TextBox 3">
            <a:extLst>
              <a:ext uri="{FF2B5EF4-FFF2-40B4-BE49-F238E27FC236}">
                <a16:creationId xmlns:a16="http://schemas.microsoft.com/office/drawing/2014/main" id="{726165AC-A09E-7046-B7F1-31145C1C26CD}"/>
              </a:ext>
            </a:extLst>
          </p:cNvPr>
          <p:cNvSpPr txBox="1"/>
          <p:nvPr/>
        </p:nvSpPr>
        <p:spPr>
          <a:xfrm>
            <a:off x="8077200" y="1676400"/>
            <a:ext cx="2438400" cy="3693319"/>
          </a:xfrm>
          <a:prstGeom prst="rect">
            <a:avLst/>
          </a:prstGeom>
          <a:solidFill>
            <a:schemeClr val="bg2">
              <a:lumMod val="60000"/>
              <a:lumOff val="40000"/>
            </a:schemeClr>
          </a:solidFill>
          <a:ln>
            <a:solidFill>
              <a:schemeClr val="accent2"/>
            </a:solidFill>
          </a:ln>
        </p:spPr>
        <p:txBody>
          <a:bodyPr wrap="square" rtlCol="0">
            <a:spAutoFit/>
          </a:bodyPr>
          <a:lstStyle/>
          <a:p>
            <a:pPr eaLnBrk="0" fontAlgn="base" hangingPunct="0">
              <a:spcBef>
                <a:spcPct val="0"/>
              </a:spcBef>
              <a:spcAft>
                <a:spcPct val="0"/>
              </a:spcAft>
            </a:pPr>
            <a:r>
              <a:rPr lang="en-US" b="1" u="sng" dirty="0" smtClean="0">
                <a:solidFill>
                  <a:srgbClr val="000000"/>
                </a:solidFill>
                <a:latin typeface="Arial" panose="020B0604020202020204" pitchFamily="34" charset="0"/>
                <a:ea typeface="MS PGothic" panose="020B0600070205080204" pitchFamily="34" charset="-128"/>
              </a:rPr>
              <a:t>Outbreak definition</a:t>
            </a:r>
          </a:p>
          <a:p>
            <a:pPr eaLnBrk="0" fontAlgn="base" hangingPunct="0">
              <a:spcBef>
                <a:spcPct val="0"/>
              </a:spcBef>
              <a:spcAft>
                <a:spcPct val="0"/>
              </a:spcAft>
            </a:pPr>
            <a:endParaRPr lang="en-US" b="1" u="sng" dirty="0" smtClean="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r>
              <a:rPr lang="en-US" dirty="0" smtClean="0">
                <a:solidFill>
                  <a:srgbClr val="000000"/>
                </a:solidFill>
                <a:latin typeface="Arial" panose="020B0604020202020204" pitchFamily="34" charset="0"/>
                <a:ea typeface="MS PGothic" panose="020B0600070205080204" pitchFamily="34" charset="-128"/>
              </a:rPr>
              <a:t>An outbreak is a sudden, unexpected increase in the prevalence of a particular disease above the baseline level for that population; it could be a single case of a contagious disease in a small community</a:t>
            </a:r>
            <a:endParaRPr lang="en-US" dirty="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285712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a:extLst>
              <a:ext uri="{FF2B5EF4-FFF2-40B4-BE49-F238E27FC236}">
                <a16:creationId xmlns:a16="http://schemas.microsoft.com/office/drawing/2014/main" id="{959FB4FB-227E-4C1E-8FEB-659F7C65F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833310"/>
            <a:ext cx="5943600" cy="587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Title 1">
            <a:extLst>
              <a:ext uri="{FF2B5EF4-FFF2-40B4-BE49-F238E27FC236}">
                <a16:creationId xmlns:a16="http://schemas.microsoft.com/office/drawing/2014/main" id="{6464A8C1-C565-4C6D-9E0E-FF4DD039BF88}"/>
              </a:ext>
            </a:extLst>
          </p:cNvPr>
          <p:cNvSpPr>
            <a:spLocks noGrp="1" noChangeArrowheads="1"/>
          </p:cNvSpPr>
          <p:nvPr>
            <p:ph type="title"/>
          </p:nvPr>
        </p:nvSpPr>
        <p:spPr>
          <a:xfrm>
            <a:off x="1066800" y="170411"/>
            <a:ext cx="9601200" cy="1485900"/>
          </a:xfrm>
        </p:spPr>
        <p:txBody>
          <a:bodyPr/>
          <a:lstStyle/>
          <a:p>
            <a:r>
              <a:rPr lang="en-AU" altLang="en-US" b="1" dirty="0"/>
              <a:t>Ross River virus life cycle</a:t>
            </a:r>
          </a:p>
        </p:txBody>
      </p:sp>
    </p:spTree>
    <p:extLst>
      <p:ext uri="{BB962C8B-B14F-4D97-AF65-F5344CB8AC3E}">
        <p14:creationId xmlns:p14="http://schemas.microsoft.com/office/powerpoint/2010/main" val="36302637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b="1" dirty="0"/>
              <a:t>Ross River disease</a:t>
            </a:r>
            <a:endParaRPr lang="en-AU" dirty="0"/>
          </a:p>
        </p:txBody>
      </p:sp>
      <p:sp>
        <p:nvSpPr>
          <p:cNvPr id="3" name="Content Placeholder 2"/>
          <p:cNvSpPr>
            <a:spLocks noGrp="1"/>
          </p:cNvSpPr>
          <p:nvPr>
            <p:ph idx="1"/>
          </p:nvPr>
        </p:nvSpPr>
        <p:spPr/>
        <p:txBody>
          <a:bodyPr/>
          <a:lstStyle/>
          <a:p>
            <a:r>
              <a:rPr lang="en-AU" dirty="0" smtClean="0"/>
              <a:t>The spread of the disease is influenced by the mode of transmission, via vector (indirect)</a:t>
            </a:r>
          </a:p>
          <a:p>
            <a:r>
              <a:rPr lang="en-AU" dirty="0" smtClean="0"/>
              <a:t>Spread influenced by characteristics of the vector</a:t>
            </a:r>
          </a:p>
          <a:p>
            <a:r>
              <a:rPr lang="en-AU" dirty="0" smtClean="0"/>
              <a:t>Spread will be faster if vector density/abundance is high because the vector and host will come into contact more often</a:t>
            </a:r>
          </a:p>
          <a:p>
            <a:r>
              <a:rPr lang="en-AU" dirty="0" smtClean="0"/>
              <a:t>Can only spread in areas &amp; at times the vector is present</a:t>
            </a:r>
          </a:p>
        </p:txBody>
      </p:sp>
    </p:spTree>
    <p:extLst>
      <p:ext uri="{BB962C8B-B14F-4D97-AF65-F5344CB8AC3E}">
        <p14:creationId xmlns:p14="http://schemas.microsoft.com/office/powerpoint/2010/main" val="1671811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9C7F9-CCBA-844F-9C44-9FF63568815F}"/>
              </a:ext>
            </a:extLst>
          </p:cNvPr>
          <p:cNvSpPr>
            <a:spLocks noGrp="1"/>
          </p:cNvSpPr>
          <p:nvPr>
            <p:ph type="title"/>
          </p:nvPr>
        </p:nvSpPr>
        <p:spPr/>
        <p:txBody>
          <a:bodyPr/>
          <a:lstStyle/>
          <a:p>
            <a:r>
              <a:rPr lang="en-AU" altLang="en-US" b="1" dirty="0"/>
              <a:t>Ross River Virus Replication</a:t>
            </a:r>
            <a:endParaRPr lang="en-US" dirty="0"/>
          </a:p>
        </p:txBody>
      </p:sp>
      <p:sp>
        <p:nvSpPr>
          <p:cNvPr id="3" name="Content Placeholder 2">
            <a:extLst>
              <a:ext uri="{FF2B5EF4-FFF2-40B4-BE49-F238E27FC236}">
                <a16:creationId xmlns:a16="http://schemas.microsoft.com/office/drawing/2014/main" id="{88F14360-B5A3-5642-9C8F-680D66276144}"/>
              </a:ext>
            </a:extLst>
          </p:cNvPr>
          <p:cNvSpPr>
            <a:spLocks noGrp="1"/>
          </p:cNvSpPr>
          <p:nvPr>
            <p:ph idx="1"/>
          </p:nvPr>
        </p:nvSpPr>
        <p:spPr>
          <a:xfrm>
            <a:off x="1981200" y="1629570"/>
            <a:ext cx="8229600" cy="4039007"/>
          </a:xfrm>
        </p:spPr>
        <p:txBody>
          <a:bodyPr/>
          <a:lstStyle/>
          <a:p>
            <a:r>
              <a:rPr lang="en-US" dirty="0"/>
              <a:t>RRV replicates within muscle cells</a:t>
            </a:r>
          </a:p>
          <a:p>
            <a:endParaRPr lang="en-US" dirty="0"/>
          </a:p>
          <a:p>
            <a:endParaRPr lang="en-US" dirty="0"/>
          </a:p>
        </p:txBody>
      </p:sp>
      <p:pic>
        <p:nvPicPr>
          <p:cNvPr id="1028" name="Picture 4" descr="Ross River Virus Life Cycle illustration by Russell Kightley Media">
            <a:extLst>
              <a:ext uri="{FF2B5EF4-FFF2-40B4-BE49-F238E27FC236}">
                <a16:creationId xmlns:a16="http://schemas.microsoft.com/office/drawing/2014/main" id="{A616FFE8-CA5E-A246-B14F-4A003BBE88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00"/>
          <a:stretch/>
        </p:blipFill>
        <p:spPr bwMode="auto">
          <a:xfrm>
            <a:off x="1981200" y="1987091"/>
            <a:ext cx="7391400" cy="43451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DF90E0-54DD-D548-94BD-9793F23EF148}"/>
              </a:ext>
            </a:extLst>
          </p:cNvPr>
          <p:cNvSpPr txBox="1"/>
          <p:nvPr/>
        </p:nvSpPr>
        <p:spPr>
          <a:xfrm>
            <a:off x="8001000" y="2397949"/>
            <a:ext cx="2209800" cy="2062103"/>
          </a:xfrm>
          <a:prstGeom prst="rect">
            <a:avLst/>
          </a:prstGeom>
          <a:solidFill>
            <a:schemeClr val="bg1"/>
          </a:solidFill>
        </p:spPr>
        <p:txBody>
          <a:bodyPr wrap="square" rtlCol="0">
            <a:spAutoFit/>
          </a:bodyPr>
          <a:lstStyle/>
          <a:p>
            <a:pPr eaLnBrk="0" fontAlgn="base" hangingPunct="0">
              <a:spcBef>
                <a:spcPct val="0"/>
              </a:spcBef>
              <a:spcAft>
                <a:spcPct val="0"/>
              </a:spcAft>
            </a:pPr>
            <a:r>
              <a:rPr lang="en-US" sz="1600" dirty="0">
                <a:solidFill>
                  <a:srgbClr val="000000"/>
                </a:solidFill>
                <a:latin typeface="Arial" panose="020B0604020202020204" pitchFamily="34" charset="0"/>
                <a:ea typeface="MS PGothic" panose="020B0600070205080204" pitchFamily="34" charset="-128"/>
              </a:rPr>
              <a:t>The virus lands on the cell surface &amp; attaches to appropriate receptors on the muscle cells. It is the engulfed by the cell membrane</a:t>
            </a:r>
          </a:p>
          <a:p>
            <a:pPr eaLnBrk="0" fontAlgn="base" hangingPunct="0">
              <a:spcBef>
                <a:spcPct val="0"/>
              </a:spcBef>
              <a:spcAft>
                <a:spcPct val="0"/>
              </a:spcAft>
            </a:pPr>
            <a:endParaRPr lang="en-US" sz="1600" dirty="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567794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782" y="303415"/>
            <a:ext cx="9601200" cy="1485900"/>
          </a:xfrm>
        </p:spPr>
        <p:txBody>
          <a:bodyPr/>
          <a:lstStyle/>
          <a:p>
            <a:r>
              <a:rPr lang="en-AU" dirty="0" smtClean="0"/>
              <a:t>Ross River Virus Incubation period</a:t>
            </a:r>
            <a:endParaRPr lang="en-AU" dirty="0"/>
          </a:p>
        </p:txBody>
      </p:sp>
      <p:sp>
        <p:nvSpPr>
          <p:cNvPr id="3" name="Content Placeholder 2"/>
          <p:cNvSpPr>
            <a:spLocks noGrp="1"/>
          </p:cNvSpPr>
          <p:nvPr>
            <p:ph idx="1"/>
          </p:nvPr>
        </p:nvSpPr>
        <p:spPr>
          <a:xfrm>
            <a:off x="1163782" y="1238985"/>
            <a:ext cx="9601200" cy="3175462"/>
          </a:xfrm>
        </p:spPr>
        <p:txBody>
          <a:bodyPr/>
          <a:lstStyle/>
          <a:p>
            <a:r>
              <a:rPr lang="en-AU" dirty="0" smtClean="0"/>
              <a:t>1 – 3 weeks</a:t>
            </a:r>
          </a:p>
          <a:p>
            <a:r>
              <a:rPr lang="en-AU" dirty="0" smtClean="0"/>
              <a:t>The incubation period is the time between infection and the onset of symptoms</a:t>
            </a:r>
          </a:p>
          <a:p>
            <a:r>
              <a:rPr lang="en-AU" dirty="0" smtClean="0"/>
              <a:t>Diseases are usually contagious before the onset of symptoms</a:t>
            </a:r>
          </a:p>
          <a:p>
            <a:r>
              <a:rPr lang="en-AU" dirty="0" smtClean="0"/>
              <a:t>This means the pathogen can be passed on before the person even knows they have it</a:t>
            </a:r>
          </a:p>
          <a:p>
            <a:r>
              <a:rPr lang="en-AU" dirty="0" smtClean="0"/>
              <a:t>May be an adaptation of the pathogen allowing it to be transmitted before the host is incapacitated by symptoms</a:t>
            </a:r>
            <a:endParaRPr lang="en-AU" dirty="0"/>
          </a:p>
        </p:txBody>
      </p:sp>
      <p:pic>
        <p:nvPicPr>
          <p:cNvPr id="4" name="Picture 3"/>
          <p:cNvPicPr>
            <a:picLocks noChangeAspect="1"/>
          </p:cNvPicPr>
          <p:nvPr/>
        </p:nvPicPr>
        <p:blipFill>
          <a:blip r:embed="rId2"/>
          <a:stretch>
            <a:fillRect/>
          </a:stretch>
        </p:blipFill>
        <p:spPr>
          <a:xfrm>
            <a:off x="5625898" y="3632662"/>
            <a:ext cx="4659442" cy="3100647"/>
          </a:xfrm>
          <a:prstGeom prst="rect">
            <a:avLst/>
          </a:prstGeom>
        </p:spPr>
      </p:pic>
      <p:sp>
        <p:nvSpPr>
          <p:cNvPr id="5" name="TextBox 4"/>
          <p:cNvSpPr txBox="1"/>
          <p:nvPr/>
        </p:nvSpPr>
        <p:spPr>
          <a:xfrm>
            <a:off x="2236124" y="4072110"/>
            <a:ext cx="2801389"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dirty="0" smtClean="0"/>
              <a:t>In the diagram opposite the incubation period is from the time of exposure or infection until the time symptoms are observed. There is an overlap of an infectious period during this time</a:t>
            </a:r>
            <a:endParaRPr lang="en-AU" dirty="0"/>
          </a:p>
        </p:txBody>
      </p:sp>
    </p:spTree>
    <p:extLst>
      <p:ext uri="{BB962C8B-B14F-4D97-AF65-F5344CB8AC3E}">
        <p14:creationId xmlns:p14="http://schemas.microsoft.com/office/powerpoint/2010/main" val="4239599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FF8BA-D5D7-E648-BAEE-7A86C8CE4465}"/>
              </a:ext>
            </a:extLst>
          </p:cNvPr>
          <p:cNvSpPr>
            <a:spLocks noGrp="1"/>
          </p:cNvSpPr>
          <p:nvPr>
            <p:ph type="title"/>
          </p:nvPr>
        </p:nvSpPr>
        <p:spPr>
          <a:xfrm>
            <a:off x="1371600" y="428106"/>
            <a:ext cx="9601200" cy="1485900"/>
          </a:xfrm>
        </p:spPr>
        <p:txBody>
          <a:bodyPr/>
          <a:lstStyle/>
          <a:p>
            <a:r>
              <a:rPr lang="en-AU" altLang="en-US" b="1" dirty="0"/>
              <a:t>Ross River Virus Impact on Host &amp; Symptoms </a:t>
            </a:r>
            <a:endParaRPr lang="en-US" dirty="0"/>
          </a:p>
        </p:txBody>
      </p:sp>
      <p:sp>
        <p:nvSpPr>
          <p:cNvPr id="3" name="Content Placeholder 2">
            <a:extLst>
              <a:ext uri="{FF2B5EF4-FFF2-40B4-BE49-F238E27FC236}">
                <a16:creationId xmlns:a16="http://schemas.microsoft.com/office/drawing/2014/main" id="{C912494A-DD5E-A042-844E-1B445FD81AC9}"/>
              </a:ext>
            </a:extLst>
          </p:cNvPr>
          <p:cNvSpPr>
            <a:spLocks noGrp="1"/>
          </p:cNvSpPr>
          <p:nvPr>
            <p:ph idx="1"/>
          </p:nvPr>
        </p:nvSpPr>
        <p:spPr/>
        <p:txBody>
          <a:bodyPr>
            <a:normAutofit lnSpcReduction="10000"/>
          </a:bodyPr>
          <a:lstStyle/>
          <a:p>
            <a:r>
              <a:rPr lang="en-US" dirty="0" smtClean="0"/>
              <a:t>Symptoms</a:t>
            </a:r>
          </a:p>
          <a:p>
            <a:pPr lvl="1"/>
            <a:r>
              <a:rPr lang="en-US" dirty="0" smtClean="0"/>
              <a:t>Rash on limbs for 5 – 10 days</a:t>
            </a:r>
          </a:p>
          <a:p>
            <a:pPr lvl="1"/>
            <a:r>
              <a:rPr lang="en-US" dirty="0" smtClean="0"/>
              <a:t>Painful &amp; swollen joints usually lasting for months</a:t>
            </a:r>
          </a:p>
          <a:p>
            <a:pPr lvl="1"/>
            <a:r>
              <a:rPr lang="en-US" dirty="0" smtClean="0"/>
              <a:t>Fever 7 headache</a:t>
            </a:r>
          </a:p>
          <a:p>
            <a:r>
              <a:rPr lang="en-US" dirty="0" smtClean="0"/>
              <a:t>Impact </a:t>
            </a:r>
            <a:r>
              <a:rPr lang="en-US" dirty="0"/>
              <a:t>on Host </a:t>
            </a:r>
          </a:p>
          <a:p>
            <a:pPr marL="625475" lvl="3" indent="-285750">
              <a:buFont typeface="Arial" panose="020B0604020202020204" pitchFamily="34" charset="0"/>
              <a:buChar char="•"/>
            </a:pPr>
            <a:r>
              <a:rPr lang="en-US" sz="2000" dirty="0"/>
              <a:t>Everyone recovers from the onset of symptoms</a:t>
            </a:r>
          </a:p>
          <a:p>
            <a:pPr marL="625475" lvl="3" indent="-285750">
              <a:buFont typeface="Arial" panose="020B0604020202020204" pitchFamily="34" charset="0"/>
              <a:buChar char="•"/>
            </a:pPr>
            <a:r>
              <a:rPr lang="en-US" sz="2000" dirty="0"/>
              <a:t>Most people recover completely with 3 – 6 months</a:t>
            </a:r>
          </a:p>
          <a:p>
            <a:pPr marL="625475" lvl="3" indent="-285750">
              <a:buFont typeface="Arial" panose="020B0604020202020204" pitchFamily="34" charset="0"/>
              <a:buChar char="•"/>
            </a:pPr>
            <a:r>
              <a:rPr lang="en-US" sz="2000" dirty="0"/>
              <a:t>Current knowledge suggests that the body builds an immune response to the virus</a:t>
            </a:r>
          </a:p>
          <a:p>
            <a:pPr marL="625475" lvl="3" indent="-285750">
              <a:buFont typeface="Arial" panose="020B0604020202020204" pitchFamily="34" charset="0"/>
              <a:buChar char="•"/>
            </a:pPr>
            <a:r>
              <a:rPr lang="en-US" sz="2000" dirty="0"/>
              <a:t>Some people may have symptoms that last longer than 1 year or recur</a:t>
            </a:r>
          </a:p>
        </p:txBody>
      </p:sp>
    </p:spTree>
    <p:extLst>
      <p:ext uri="{BB962C8B-B14F-4D97-AF65-F5344CB8AC3E}">
        <p14:creationId xmlns:p14="http://schemas.microsoft.com/office/powerpoint/2010/main" val="208526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EF82E-C3CC-2C41-B5FA-769156CD3193}"/>
              </a:ext>
            </a:extLst>
          </p:cNvPr>
          <p:cNvSpPr>
            <a:spLocks noGrp="1"/>
          </p:cNvSpPr>
          <p:nvPr>
            <p:ph type="title"/>
          </p:nvPr>
        </p:nvSpPr>
        <p:spPr>
          <a:xfrm>
            <a:off x="1542910" y="281247"/>
            <a:ext cx="8229600" cy="685800"/>
          </a:xfrm>
        </p:spPr>
        <p:txBody>
          <a:bodyPr>
            <a:normAutofit fontScale="90000"/>
          </a:bodyPr>
          <a:lstStyle/>
          <a:p>
            <a:r>
              <a:rPr lang="en-AU" altLang="en-US" b="1" dirty="0"/>
              <a:t>Ross River Virus Prevention</a:t>
            </a:r>
            <a:endParaRPr lang="en-US" dirty="0"/>
          </a:p>
        </p:txBody>
      </p:sp>
      <p:sp>
        <p:nvSpPr>
          <p:cNvPr id="5" name="Content Placeholder 4">
            <a:extLst>
              <a:ext uri="{FF2B5EF4-FFF2-40B4-BE49-F238E27FC236}">
                <a16:creationId xmlns:a16="http://schemas.microsoft.com/office/drawing/2014/main" id="{2E4A19BD-1FDA-B840-A299-CD429151903A}"/>
              </a:ext>
            </a:extLst>
          </p:cNvPr>
          <p:cNvSpPr>
            <a:spLocks noGrp="1"/>
          </p:cNvSpPr>
          <p:nvPr>
            <p:ph idx="1"/>
          </p:nvPr>
        </p:nvSpPr>
        <p:spPr>
          <a:xfrm>
            <a:off x="1623753" y="1181793"/>
            <a:ext cx="8229600" cy="4114800"/>
          </a:xfrm>
        </p:spPr>
        <p:txBody>
          <a:bodyPr>
            <a:noAutofit/>
          </a:bodyPr>
          <a:lstStyle/>
          <a:p>
            <a:pPr marL="342900" indent="-342900">
              <a:buFont typeface="+mj-lt"/>
              <a:buAutoNum type="arabicPeriod"/>
            </a:pPr>
            <a:r>
              <a:rPr lang="en-AU" dirty="0" smtClean="0">
                <a:latin typeface="+mj-lt"/>
              </a:rPr>
              <a:t>Protection against mosquito bites</a:t>
            </a:r>
          </a:p>
          <a:p>
            <a:r>
              <a:rPr lang="en-AU" dirty="0" smtClean="0">
                <a:latin typeface="+mj-lt"/>
              </a:rPr>
              <a:t>Wear </a:t>
            </a:r>
            <a:r>
              <a:rPr lang="en-AU" dirty="0">
                <a:latin typeface="+mj-lt"/>
              </a:rPr>
              <a:t>long, loose fitting, light coloured clothing </a:t>
            </a:r>
          </a:p>
          <a:p>
            <a:r>
              <a:rPr lang="en-AU" dirty="0">
                <a:latin typeface="+mj-lt"/>
              </a:rPr>
              <a:t>Use effective mosquito repellents containing picaridin or DEET on all exposed skin.</a:t>
            </a:r>
          </a:p>
          <a:p>
            <a:r>
              <a:rPr lang="en-AU" dirty="0">
                <a:latin typeface="+mj-lt"/>
              </a:rPr>
              <a:t>Try to limit outdoor activity if lots of mosquitoes are about. The hours before and after sunrise and sunset is when most mosquitoes are more active, but some will also bite in the middle of the day. </a:t>
            </a:r>
            <a:endParaRPr lang="en-AU" dirty="0" smtClean="0">
              <a:latin typeface="+mj-lt"/>
            </a:endParaRPr>
          </a:p>
          <a:p>
            <a:r>
              <a:rPr lang="en-AU" dirty="0" smtClean="0">
                <a:latin typeface="+mj-lt"/>
              </a:rPr>
              <a:t>Sleep </a:t>
            </a:r>
            <a:r>
              <a:rPr lang="en-AU" dirty="0">
                <a:latin typeface="+mj-lt"/>
              </a:rPr>
              <a:t>under mosquito nets treated with insecticides if you don’t have flywire screens on windows on your home or are sleeping in an untreated tent</a:t>
            </a:r>
            <a:r>
              <a:rPr lang="en-AU" dirty="0" smtClean="0">
                <a:latin typeface="+mj-lt"/>
              </a:rPr>
              <a:t>.</a:t>
            </a:r>
            <a:endParaRPr lang="en-AU" dirty="0">
              <a:latin typeface="+mj-lt"/>
            </a:endParaRPr>
          </a:p>
          <a:p>
            <a:r>
              <a:rPr lang="en-AU" dirty="0" smtClean="0">
                <a:latin typeface="+mj-lt"/>
              </a:rPr>
              <a:t>Sleep </a:t>
            </a:r>
            <a:r>
              <a:rPr lang="en-AU" dirty="0">
                <a:latin typeface="+mj-lt"/>
              </a:rPr>
              <a:t>under a mosquito net if camping out in the open.</a:t>
            </a:r>
          </a:p>
          <a:p>
            <a:r>
              <a:rPr lang="en-AU" dirty="0">
                <a:latin typeface="+mj-lt"/>
              </a:rPr>
              <a:t>Mosquito coils can be effective in small outdoor protected areas.</a:t>
            </a:r>
            <a:r>
              <a:rPr lang="en-AU" dirty="0">
                <a:solidFill>
                  <a:srgbClr val="222222"/>
                </a:solidFill>
                <a:latin typeface="+mj-lt"/>
              </a:rPr>
              <a:t>.</a:t>
            </a:r>
          </a:p>
          <a:p>
            <a:r>
              <a:rPr lang="en-AU" dirty="0">
                <a:solidFill>
                  <a:srgbClr val="222222"/>
                </a:solidFill>
                <a:latin typeface="+mj-lt"/>
              </a:rPr>
              <a:t>Avoid mosquito-prone areas, especially at dusk and dawn when mosquitoes are more active and likely to bite</a:t>
            </a:r>
            <a:r>
              <a:rPr lang="en-AU" dirty="0" smtClean="0">
                <a:solidFill>
                  <a:srgbClr val="222222"/>
                </a:solidFill>
                <a:latin typeface="+mj-lt"/>
              </a:rPr>
              <a:t>.</a:t>
            </a:r>
          </a:p>
          <a:p>
            <a:pPr marL="0" indent="0">
              <a:buNone/>
            </a:pPr>
            <a:endParaRPr lang="en-AU" dirty="0">
              <a:solidFill>
                <a:srgbClr val="222222"/>
              </a:solidFill>
              <a:latin typeface="+mj-lt"/>
            </a:endParaRPr>
          </a:p>
          <a:p>
            <a:endParaRPr lang="en-US" dirty="0">
              <a:latin typeface="+mj-lt"/>
            </a:endParaRPr>
          </a:p>
        </p:txBody>
      </p:sp>
    </p:spTree>
    <p:extLst>
      <p:ext uri="{BB962C8B-B14F-4D97-AF65-F5344CB8AC3E}">
        <p14:creationId xmlns:p14="http://schemas.microsoft.com/office/powerpoint/2010/main" val="3888253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EF82E-C3CC-2C41-B5FA-769156CD3193}"/>
              </a:ext>
            </a:extLst>
          </p:cNvPr>
          <p:cNvSpPr>
            <a:spLocks noGrp="1"/>
          </p:cNvSpPr>
          <p:nvPr>
            <p:ph type="title"/>
          </p:nvPr>
        </p:nvSpPr>
        <p:spPr>
          <a:xfrm>
            <a:off x="1542910" y="281247"/>
            <a:ext cx="8229600" cy="685800"/>
          </a:xfrm>
        </p:spPr>
        <p:txBody>
          <a:bodyPr>
            <a:normAutofit fontScale="90000"/>
          </a:bodyPr>
          <a:lstStyle/>
          <a:p>
            <a:r>
              <a:rPr lang="en-AU" altLang="en-US" b="1" dirty="0"/>
              <a:t>Ross River Virus Prevention</a:t>
            </a:r>
            <a:endParaRPr lang="en-US" dirty="0"/>
          </a:p>
        </p:txBody>
      </p:sp>
      <p:sp>
        <p:nvSpPr>
          <p:cNvPr id="5" name="Content Placeholder 4">
            <a:extLst>
              <a:ext uri="{FF2B5EF4-FFF2-40B4-BE49-F238E27FC236}">
                <a16:creationId xmlns:a16="http://schemas.microsoft.com/office/drawing/2014/main" id="{2E4A19BD-1FDA-B840-A299-CD429151903A}"/>
              </a:ext>
            </a:extLst>
          </p:cNvPr>
          <p:cNvSpPr>
            <a:spLocks noGrp="1"/>
          </p:cNvSpPr>
          <p:nvPr>
            <p:ph idx="1"/>
          </p:nvPr>
        </p:nvSpPr>
        <p:spPr>
          <a:xfrm>
            <a:off x="1623753" y="1181793"/>
            <a:ext cx="8229600" cy="4114800"/>
          </a:xfrm>
        </p:spPr>
        <p:txBody>
          <a:bodyPr>
            <a:noAutofit/>
          </a:bodyPr>
          <a:lstStyle/>
          <a:p>
            <a:pPr marL="0" indent="0">
              <a:buNone/>
            </a:pPr>
            <a:r>
              <a:rPr lang="en-AU" dirty="0" smtClean="0">
                <a:solidFill>
                  <a:srgbClr val="222222"/>
                </a:solidFill>
                <a:latin typeface="+mj-lt"/>
              </a:rPr>
              <a:t>2. Control Mosquito population</a:t>
            </a:r>
            <a:endParaRPr lang="en-AU" dirty="0">
              <a:solidFill>
                <a:srgbClr val="222222"/>
              </a:solidFill>
              <a:latin typeface="+mj-lt"/>
            </a:endParaRPr>
          </a:p>
          <a:p>
            <a:r>
              <a:rPr lang="en-AU" dirty="0">
                <a:solidFill>
                  <a:srgbClr val="222222"/>
                </a:solidFill>
                <a:latin typeface="+mj-lt"/>
              </a:rPr>
              <a:t>Reduce the number of potential mosquito breeding habitats around your home by ensuring no stagnant water is present. Containers holding water should be emptied and washed regularly. </a:t>
            </a:r>
            <a:endParaRPr lang="en-AU" dirty="0" smtClean="0">
              <a:solidFill>
                <a:srgbClr val="222222"/>
              </a:solidFill>
              <a:latin typeface="+mj-lt"/>
            </a:endParaRPr>
          </a:p>
          <a:p>
            <a:r>
              <a:rPr lang="en-AU" dirty="0" smtClean="0">
                <a:latin typeface="+mj-lt"/>
              </a:rPr>
              <a:t>Use </a:t>
            </a:r>
            <a:r>
              <a:rPr lang="en-AU" dirty="0">
                <a:latin typeface="+mj-lt"/>
              </a:rPr>
              <a:t>‘knockdown’ sprays and plug-in vaporising devices indoors.</a:t>
            </a:r>
          </a:p>
          <a:p>
            <a:endParaRPr lang="en-AU" dirty="0">
              <a:solidFill>
                <a:srgbClr val="222222"/>
              </a:solidFill>
              <a:latin typeface="+mj-lt"/>
            </a:endParaRPr>
          </a:p>
          <a:p>
            <a:endParaRPr lang="en-US" dirty="0">
              <a:latin typeface="+mj-lt"/>
            </a:endParaRPr>
          </a:p>
        </p:txBody>
      </p:sp>
    </p:spTree>
    <p:extLst>
      <p:ext uri="{BB962C8B-B14F-4D97-AF65-F5344CB8AC3E}">
        <p14:creationId xmlns:p14="http://schemas.microsoft.com/office/powerpoint/2010/main" val="4286128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926FCE-9ABD-8B43-A298-F0F407A75876}"/>
              </a:ext>
            </a:extLst>
          </p:cNvPr>
          <p:cNvSpPr>
            <a:spLocks noGrp="1"/>
          </p:cNvSpPr>
          <p:nvPr>
            <p:ph type="title"/>
          </p:nvPr>
        </p:nvSpPr>
        <p:spPr/>
        <p:txBody>
          <a:bodyPr/>
          <a:lstStyle/>
          <a:p>
            <a:r>
              <a:rPr lang="en-AU" altLang="en-US" b="1" dirty="0"/>
              <a:t>Ross River Virus Treatment</a:t>
            </a:r>
            <a:endParaRPr lang="en-US" dirty="0"/>
          </a:p>
        </p:txBody>
      </p:sp>
      <p:sp>
        <p:nvSpPr>
          <p:cNvPr id="9" name="Content Placeholder 6">
            <a:extLst>
              <a:ext uri="{FF2B5EF4-FFF2-40B4-BE49-F238E27FC236}">
                <a16:creationId xmlns:a16="http://schemas.microsoft.com/office/drawing/2014/main" id="{F69A312E-49A3-DB44-B08E-1AB5FA7E3AB1}"/>
              </a:ext>
            </a:extLst>
          </p:cNvPr>
          <p:cNvSpPr>
            <a:spLocks noGrp="1"/>
          </p:cNvSpPr>
          <p:nvPr>
            <p:ph idx="1"/>
          </p:nvPr>
        </p:nvSpPr>
        <p:spPr/>
        <p:txBody>
          <a:bodyPr>
            <a:normAutofit/>
          </a:bodyPr>
          <a:lstStyle/>
          <a:p>
            <a:r>
              <a:rPr lang="en-AU" dirty="0">
                <a:solidFill>
                  <a:srgbClr val="000000"/>
                </a:solidFill>
              </a:rPr>
              <a:t>Treatment is symptomatic, with rest advisable in the acute stages of the disease. </a:t>
            </a:r>
          </a:p>
          <a:p>
            <a:r>
              <a:rPr lang="en-AU" dirty="0">
                <a:solidFill>
                  <a:srgbClr val="000000"/>
                </a:solidFill>
              </a:rPr>
              <a:t>Non-steroidal anti-inflammatory drugs may be prescribed</a:t>
            </a:r>
          </a:p>
          <a:p>
            <a:r>
              <a:rPr lang="en-AU" dirty="0">
                <a:solidFill>
                  <a:srgbClr val="000000"/>
                </a:solidFill>
              </a:rPr>
              <a:t>There is no vaccine currently available commercially to protect against Ross River Virus disease.</a:t>
            </a:r>
          </a:p>
          <a:p>
            <a:endParaRPr lang="en-US" dirty="0"/>
          </a:p>
        </p:txBody>
      </p:sp>
    </p:spTree>
    <p:extLst>
      <p:ext uri="{BB962C8B-B14F-4D97-AF65-F5344CB8AC3E}">
        <p14:creationId xmlns:p14="http://schemas.microsoft.com/office/powerpoint/2010/main" val="2275579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05A6B87-C991-437B-ACB9-BDE56D12DBF5}"/>
              </a:ext>
            </a:extLst>
          </p:cNvPr>
          <p:cNvSpPr>
            <a:spLocks noGrp="1" noChangeArrowheads="1"/>
          </p:cNvSpPr>
          <p:nvPr>
            <p:ph type="title"/>
          </p:nvPr>
        </p:nvSpPr>
        <p:spPr/>
        <p:txBody>
          <a:bodyPr/>
          <a:lstStyle/>
          <a:p>
            <a:r>
              <a:rPr lang="en-AU" altLang="en-US" b="1" dirty="0" smtClean="0"/>
              <a:t>Viral </a:t>
            </a:r>
            <a:r>
              <a:rPr lang="en-AU" altLang="en-US" b="1" dirty="0"/>
              <a:t>diseases of honeybees</a:t>
            </a:r>
          </a:p>
        </p:txBody>
      </p:sp>
      <p:sp>
        <p:nvSpPr>
          <p:cNvPr id="48132" name="Rectangle 1">
            <a:extLst>
              <a:ext uri="{FF2B5EF4-FFF2-40B4-BE49-F238E27FC236}">
                <a16:creationId xmlns:a16="http://schemas.microsoft.com/office/drawing/2014/main" id="{1D05F552-85F0-4E7F-9637-80406CF7AC1B}"/>
              </a:ext>
            </a:extLst>
          </p:cNvPr>
          <p:cNvSpPr>
            <a:spLocks noChangeArrowheads="1"/>
          </p:cNvSpPr>
          <p:nvPr/>
        </p:nvSpPr>
        <p:spPr bwMode="auto">
          <a:xfrm>
            <a:off x="1905000" y="1619250"/>
            <a:ext cx="8458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dirty="0">
                <a:solidFill>
                  <a:srgbClr val="000000"/>
                </a:solidFill>
              </a:rPr>
              <a:t>There are many infectious agents that cause honeybee diseases, including 24 known honeybee viruses. </a:t>
            </a:r>
          </a:p>
          <a:p>
            <a:pPr eaLnBrk="0" fontAlgn="base" hangingPunct="0">
              <a:spcBef>
                <a:spcPct val="0"/>
              </a:spcBef>
              <a:spcAft>
                <a:spcPct val="0"/>
              </a:spcAft>
            </a:pPr>
            <a:endParaRPr lang="en-AU" altLang="en-US" dirty="0">
              <a:solidFill>
                <a:srgbClr val="000000"/>
              </a:solidFill>
            </a:endParaRPr>
          </a:p>
          <a:p>
            <a:pPr eaLnBrk="0" fontAlgn="base" hangingPunct="0">
              <a:spcBef>
                <a:spcPct val="0"/>
              </a:spcBef>
              <a:spcAft>
                <a:spcPct val="0"/>
              </a:spcAft>
            </a:pPr>
            <a:r>
              <a:rPr lang="en-AU" altLang="en-US" dirty="0">
                <a:solidFill>
                  <a:srgbClr val="000000"/>
                </a:solidFill>
              </a:rPr>
              <a:t>Common diseases are </a:t>
            </a:r>
            <a:r>
              <a:rPr lang="en-AU" altLang="en-US" dirty="0" err="1">
                <a:solidFill>
                  <a:srgbClr val="000000"/>
                </a:solidFill>
              </a:rPr>
              <a:t>sacbrood</a:t>
            </a:r>
            <a:r>
              <a:rPr lang="en-AU" altLang="en-US" dirty="0">
                <a:solidFill>
                  <a:srgbClr val="000000"/>
                </a:solidFill>
              </a:rPr>
              <a:t>, black queen bee virus, chronic bee paralysis virus and deformed wing virus. </a:t>
            </a:r>
          </a:p>
          <a:p>
            <a:pPr eaLnBrk="0" fontAlgn="base" hangingPunct="0">
              <a:spcBef>
                <a:spcPct val="0"/>
              </a:spcBef>
              <a:spcAft>
                <a:spcPct val="0"/>
              </a:spcAft>
            </a:pPr>
            <a:endParaRPr lang="en-AU" altLang="en-US" dirty="0">
              <a:solidFill>
                <a:srgbClr val="000000"/>
              </a:solidFill>
            </a:endParaRPr>
          </a:p>
          <a:p>
            <a:pPr eaLnBrk="0" fontAlgn="base" hangingPunct="0">
              <a:spcBef>
                <a:spcPct val="0"/>
              </a:spcBef>
              <a:spcAft>
                <a:spcPct val="0"/>
              </a:spcAft>
            </a:pPr>
            <a:r>
              <a:rPr lang="en-AU" altLang="en-US" dirty="0">
                <a:solidFill>
                  <a:srgbClr val="000000"/>
                </a:solidFill>
              </a:rPr>
              <a:t>Viruses may cause diseases that are asymptomatic, or they can be highly virulent and kill the hive. </a:t>
            </a:r>
          </a:p>
          <a:p>
            <a:pPr eaLnBrk="0" fontAlgn="base" hangingPunct="0">
              <a:spcBef>
                <a:spcPct val="0"/>
              </a:spcBef>
              <a:spcAft>
                <a:spcPct val="0"/>
              </a:spcAft>
            </a:pPr>
            <a:endParaRPr lang="en-AU" altLang="en-US" dirty="0">
              <a:solidFill>
                <a:srgbClr val="000000"/>
              </a:solidFill>
            </a:endParaRPr>
          </a:p>
          <a:p>
            <a:pPr eaLnBrk="0" fontAlgn="base" hangingPunct="0">
              <a:spcBef>
                <a:spcPct val="0"/>
              </a:spcBef>
              <a:spcAft>
                <a:spcPct val="0"/>
              </a:spcAft>
            </a:pPr>
            <a:r>
              <a:rPr lang="en-AU" altLang="en-US" dirty="0">
                <a:solidFill>
                  <a:srgbClr val="000000"/>
                </a:solidFill>
              </a:rPr>
              <a:t>This significantly reduces the rate of pollination in the areas where the bees had</a:t>
            </a:r>
          </a:p>
          <a:p>
            <a:pPr eaLnBrk="0" fontAlgn="base" hangingPunct="0">
              <a:spcBef>
                <a:spcPct val="0"/>
              </a:spcBef>
              <a:spcAft>
                <a:spcPct val="0"/>
              </a:spcAft>
            </a:pPr>
            <a:r>
              <a:rPr lang="en-AU" altLang="en-US" dirty="0">
                <a:solidFill>
                  <a:srgbClr val="000000"/>
                </a:solidFill>
              </a:rPr>
              <a:t>previously resided, including the pollination of crops, which in turn affects human populations</a:t>
            </a:r>
            <a:r>
              <a:rPr lang="en-AU" altLang="en-US" dirty="0" smtClean="0">
                <a:solidFill>
                  <a:srgbClr val="000000"/>
                </a:solidFill>
              </a:rPr>
              <a:t>.</a:t>
            </a:r>
          </a:p>
          <a:p>
            <a:pPr eaLnBrk="0" fontAlgn="base" hangingPunct="0">
              <a:spcBef>
                <a:spcPct val="0"/>
              </a:spcBef>
              <a:spcAft>
                <a:spcPct val="0"/>
              </a:spcAft>
            </a:pPr>
            <a:endParaRPr lang="en-AU" altLang="en-US" dirty="0">
              <a:solidFill>
                <a:srgbClr val="000000"/>
              </a:solidFill>
            </a:endParaRPr>
          </a:p>
          <a:p>
            <a:pPr eaLnBrk="0" fontAlgn="base" hangingPunct="0">
              <a:spcBef>
                <a:spcPct val="0"/>
              </a:spcBef>
              <a:spcAft>
                <a:spcPct val="0"/>
              </a:spcAft>
            </a:pPr>
            <a:r>
              <a:rPr lang="en-AU" b="1" dirty="0"/>
              <a:t>Honey bee viruses</a:t>
            </a:r>
            <a:r>
              <a:rPr lang="en-AU" dirty="0"/>
              <a:t/>
            </a:r>
            <a:br>
              <a:rPr lang="en-AU" dirty="0"/>
            </a:br>
            <a:r>
              <a:rPr lang="en-AU" dirty="0">
                <a:hlinkClick r:id="rId3"/>
              </a:rPr>
              <a:t>https://bee-health.extension.org/honey-bee-viruses-the-deadly-varroa-mite-associates/</a:t>
            </a:r>
            <a:endParaRPr lang="en-AU" altLang="en-US" dirty="0">
              <a:solidFill>
                <a:srgbClr val="000000"/>
              </a:solidFill>
            </a:endParaRPr>
          </a:p>
        </p:txBody>
      </p:sp>
    </p:spTree>
    <p:extLst>
      <p:ext uri="{BB962C8B-B14F-4D97-AF65-F5344CB8AC3E}">
        <p14:creationId xmlns:p14="http://schemas.microsoft.com/office/powerpoint/2010/main" val="20185590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0BEAF4E-8F9C-4E22-97E3-E6EE31BFAFA8}"/>
              </a:ext>
            </a:extLst>
          </p:cNvPr>
          <p:cNvGraphicFramePr>
            <a:graphicFrameLocks noGrp="1"/>
          </p:cNvGraphicFramePr>
          <p:nvPr>
            <p:extLst>
              <p:ext uri="{D42A27DB-BD31-4B8C-83A1-F6EECF244321}">
                <p14:modId xmlns:p14="http://schemas.microsoft.com/office/powerpoint/2010/main" val="2223839391"/>
              </p:ext>
            </p:extLst>
          </p:nvPr>
        </p:nvGraphicFramePr>
        <p:xfrm>
          <a:off x="1126275" y="2113019"/>
          <a:ext cx="10468302" cy="2864888"/>
        </p:xfrm>
        <a:graphic>
          <a:graphicData uri="http://schemas.openxmlformats.org/drawingml/2006/table">
            <a:tbl>
              <a:tblPr firstRow="1" bandRow="1">
                <a:tableStyleId>{775DCB02-9BB8-47FD-8907-85C794F793BA}</a:tableStyleId>
              </a:tblPr>
              <a:tblGrid>
                <a:gridCol w="5234151">
                  <a:extLst>
                    <a:ext uri="{9D8B030D-6E8A-4147-A177-3AD203B41FA5}">
                      <a16:colId xmlns:a16="http://schemas.microsoft.com/office/drawing/2014/main" val="20000"/>
                    </a:ext>
                  </a:extLst>
                </a:gridCol>
                <a:gridCol w="5234151">
                  <a:extLst>
                    <a:ext uri="{9D8B030D-6E8A-4147-A177-3AD203B41FA5}">
                      <a16:colId xmlns:a16="http://schemas.microsoft.com/office/drawing/2014/main" val="20001"/>
                    </a:ext>
                  </a:extLst>
                </a:gridCol>
              </a:tblGrid>
              <a:tr h="370369">
                <a:tc>
                  <a:txBody>
                    <a:bodyPr/>
                    <a:lstStyle/>
                    <a:p>
                      <a:r>
                        <a:rPr lang="en-AU" sz="2200" dirty="0"/>
                        <a:t>Portals of entry</a:t>
                      </a:r>
                    </a:p>
                  </a:txBody>
                  <a:tcPr marT="45662" marB="45662"/>
                </a:tc>
                <a:tc>
                  <a:txBody>
                    <a:bodyPr/>
                    <a:lstStyle/>
                    <a:p>
                      <a:r>
                        <a:rPr lang="en-AU" sz="2200" dirty="0"/>
                        <a:t>Portals of exit</a:t>
                      </a:r>
                    </a:p>
                  </a:txBody>
                  <a:tcPr marT="45662" marB="45662"/>
                </a:tc>
                <a:extLst>
                  <a:ext uri="{0D108BD9-81ED-4DB2-BD59-A6C34878D82A}">
                    <a16:rowId xmlns:a16="http://schemas.microsoft.com/office/drawing/2014/main" val="10000"/>
                  </a:ext>
                </a:extLst>
              </a:tr>
              <a:tr h="2285519">
                <a:tc>
                  <a:txBody>
                    <a:bodyPr/>
                    <a:lstStyle/>
                    <a:p>
                      <a:pPr marL="176213" indent="-176213"/>
                      <a:r>
                        <a:rPr lang="en-GB" sz="2200" b="0" u="none" strike="noStrike" kern="1200" baseline="0" dirty="0">
                          <a:solidFill>
                            <a:schemeClr val="dk1"/>
                          </a:solidFill>
                        </a:rPr>
                        <a:t>•Skin (bite, blood feed, penetration)</a:t>
                      </a:r>
                    </a:p>
                    <a:p>
                      <a:pPr marL="176213" indent="-176213"/>
                      <a:r>
                        <a:rPr lang="en-GB" sz="2200" b="0" u="none" strike="noStrike" kern="1200" baseline="0" dirty="0">
                          <a:solidFill>
                            <a:schemeClr val="dk1"/>
                          </a:solidFill>
                        </a:rPr>
                        <a:t>•</a:t>
                      </a:r>
                      <a:r>
                        <a:rPr lang="en-AU" sz="2200" b="0" u="none" strike="noStrike" kern="1200" baseline="0" dirty="0">
                          <a:solidFill>
                            <a:schemeClr val="dk1"/>
                          </a:solidFill>
                        </a:rPr>
                        <a:t>Mucous membranes</a:t>
                      </a:r>
                    </a:p>
                    <a:p>
                      <a:pPr marL="176213" indent="-176213"/>
                      <a:r>
                        <a:rPr lang="en-GB" sz="2200" b="0" u="none" strike="noStrike" kern="1200" baseline="0" dirty="0">
                          <a:solidFill>
                            <a:schemeClr val="dk1"/>
                          </a:solidFill>
                        </a:rPr>
                        <a:t>•Wounds in epidermal layers of animals </a:t>
                      </a:r>
                      <a:r>
                        <a:rPr lang="en-AU" sz="2200" b="0" u="none" strike="noStrike" kern="1200" baseline="0" dirty="0">
                          <a:solidFill>
                            <a:schemeClr val="dk1"/>
                          </a:solidFill>
                        </a:rPr>
                        <a:t>and plants</a:t>
                      </a:r>
                    </a:p>
                    <a:p>
                      <a:pPr marL="176213" indent="-176213"/>
                      <a:r>
                        <a:rPr lang="en-GB" sz="2200" b="0" u="none" strike="noStrike" kern="1200" baseline="0" dirty="0">
                          <a:solidFill>
                            <a:schemeClr val="dk1"/>
                          </a:solidFill>
                        </a:rPr>
                        <a:t>•</a:t>
                      </a:r>
                      <a:r>
                        <a:rPr lang="en-AU" sz="2200" b="0" u="none" strike="noStrike" kern="1200" baseline="0" dirty="0">
                          <a:solidFill>
                            <a:schemeClr val="dk1"/>
                          </a:solidFill>
                        </a:rPr>
                        <a:t>Eyes and ears</a:t>
                      </a:r>
                    </a:p>
                    <a:p>
                      <a:pPr marL="176213" indent="-176213"/>
                      <a:r>
                        <a:rPr lang="en-GB" sz="2200" b="0" u="none" strike="noStrike" kern="1200" baseline="0" dirty="0">
                          <a:solidFill>
                            <a:schemeClr val="dk1"/>
                          </a:solidFill>
                        </a:rPr>
                        <a:t>•</a:t>
                      </a:r>
                      <a:r>
                        <a:rPr lang="en-AU" sz="2200" b="0" u="none" strike="noStrike" kern="1200" baseline="0" dirty="0">
                          <a:solidFill>
                            <a:schemeClr val="dk1"/>
                          </a:solidFill>
                        </a:rPr>
                        <a:t>Respiratory system/nose/throat/lungs</a:t>
                      </a:r>
                      <a:endParaRPr lang="en-AU" sz="2200" dirty="0"/>
                    </a:p>
                  </a:txBody>
                  <a:tcPr marT="45662" marB="45662"/>
                </a:tc>
                <a:tc>
                  <a:txBody>
                    <a:bodyPr/>
                    <a:lstStyle/>
                    <a:p>
                      <a:pPr marL="176213" indent="-176213"/>
                      <a:r>
                        <a:rPr lang="en-GB" sz="2200" b="0" u="none" strike="noStrike" kern="1200" baseline="0" dirty="0">
                          <a:solidFill>
                            <a:schemeClr val="dk1"/>
                          </a:solidFill>
                        </a:rPr>
                        <a:t>•</a:t>
                      </a:r>
                      <a:r>
                        <a:rPr lang="en-AU" sz="2200" b="0" u="none" strike="noStrike" kern="1200" baseline="0" dirty="0">
                          <a:solidFill>
                            <a:schemeClr val="dk1"/>
                          </a:solidFill>
                        </a:rPr>
                        <a:t>Bite/blood feed/saliva</a:t>
                      </a:r>
                    </a:p>
                    <a:p>
                      <a:pPr marL="176213" indent="-176213"/>
                      <a:r>
                        <a:rPr lang="en-GB" sz="2200" b="0" u="none" strike="noStrike" kern="1200" baseline="0" dirty="0">
                          <a:solidFill>
                            <a:schemeClr val="dk1"/>
                          </a:solidFill>
                        </a:rPr>
                        <a:t>•</a:t>
                      </a:r>
                      <a:r>
                        <a:rPr lang="en-AU" sz="2200" b="0" u="none" strike="noStrike" kern="1200" baseline="0" dirty="0">
                          <a:solidFill>
                            <a:schemeClr val="dk1"/>
                          </a:solidFill>
                        </a:rPr>
                        <a:t>Digestion (elimination)</a:t>
                      </a:r>
                    </a:p>
                    <a:p>
                      <a:pPr marL="176213" indent="-176213"/>
                      <a:r>
                        <a:rPr lang="en-GB" sz="2200" b="0" u="none" strike="noStrike" kern="1200" baseline="0" dirty="0">
                          <a:solidFill>
                            <a:schemeClr val="dk1"/>
                          </a:solidFill>
                        </a:rPr>
                        <a:t>•</a:t>
                      </a:r>
                      <a:r>
                        <a:rPr lang="en-AU" sz="2200" b="0" u="none" strike="noStrike" kern="1200" baseline="0" dirty="0">
                          <a:solidFill>
                            <a:schemeClr val="dk1"/>
                          </a:solidFill>
                        </a:rPr>
                        <a:t>Respiratory system (coughing, sneezing)</a:t>
                      </a:r>
                    </a:p>
                    <a:p>
                      <a:pPr marL="176213" indent="-176213"/>
                      <a:r>
                        <a:rPr lang="en-GB" sz="2200" b="0" u="none" strike="noStrike" kern="1200" baseline="0" dirty="0">
                          <a:solidFill>
                            <a:schemeClr val="dk1"/>
                          </a:solidFill>
                        </a:rPr>
                        <a:t>•</a:t>
                      </a:r>
                      <a:r>
                        <a:rPr lang="en-AU" sz="2200" b="0" u="none" strike="noStrike" kern="1200" baseline="0" dirty="0">
                          <a:solidFill>
                            <a:schemeClr val="dk1"/>
                          </a:solidFill>
                        </a:rPr>
                        <a:t>Blood contact</a:t>
                      </a:r>
                    </a:p>
                    <a:p>
                      <a:pPr marL="176213" indent="-176213"/>
                      <a:r>
                        <a:rPr lang="en-GB" sz="2200" b="0" u="none" strike="noStrike" kern="1200" baseline="0" dirty="0">
                          <a:solidFill>
                            <a:schemeClr val="dk1"/>
                          </a:solidFill>
                        </a:rPr>
                        <a:t>•Reproductive system (some honeybee viruses pass from queen </a:t>
                      </a:r>
                      <a:r>
                        <a:rPr lang="en-AU" sz="2200" b="0" u="none" strike="noStrike" kern="1200" baseline="0" dirty="0">
                          <a:solidFill>
                            <a:schemeClr val="dk1"/>
                          </a:solidFill>
                        </a:rPr>
                        <a:t>bee to worker bees)</a:t>
                      </a:r>
                      <a:endParaRPr lang="en-AU" sz="2200" dirty="0"/>
                    </a:p>
                  </a:txBody>
                  <a:tcPr marT="45662" marB="45662"/>
                </a:tc>
                <a:extLst>
                  <a:ext uri="{0D108BD9-81ED-4DB2-BD59-A6C34878D82A}">
                    <a16:rowId xmlns:a16="http://schemas.microsoft.com/office/drawing/2014/main" val="10001"/>
                  </a:ext>
                </a:extLst>
              </a:tr>
            </a:tbl>
          </a:graphicData>
        </a:graphic>
      </p:graphicFrame>
      <p:sp>
        <p:nvSpPr>
          <p:cNvPr id="10255" name="TextBox 1">
            <a:extLst>
              <a:ext uri="{FF2B5EF4-FFF2-40B4-BE49-F238E27FC236}">
                <a16:creationId xmlns:a16="http://schemas.microsoft.com/office/drawing/2014/main" id="{3928B1C3-408B-4A41-9436-BE51BCE46BE3}"/>
              </a:ext>
            </a:extLst>
          </p:cNvPr>
          <p:cNvSpPr txBox="1">
            <a:spLocks noChangeArrowheads="1"/>
          </p:cNvSpPr>
          <p:nvPr/>
        </p:nvSpPr>
        <p:spPr bwMode="auto">
          <a:xfrm>
            <a:off x="2133600" y="5483226"/>
            <a:ext cx="518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b="1">
                <a:solidFill>
                  <a:srgbClr val="000000"/>
                </a:solidFill>
              </a:rPr>
              <a:t>Biology WA Units 3 &amp; 4</a:t>
            </a:r>
          </a:p>
          <a:p>
            <a:pPr eaLnBrk="0" fontAlgn="base" hangingPunct="0">
              <a:spcBef>
                <a:spcPct val="0"/>
              </a:spcBef>
              <a:spcAft>
                <a:spcPct val="0"/>
              </a:spcAft>
            </a:pPr>
            <a:r>
              <a:rPr lang="en-AU" altLang="en-US" b="1">
                <a:solidFill>
                  <a:srgbClr val="000000"/>
                </a:solidFill>
              </a:rPr>
              <a:t>Set 13.1 pg.432 Q 1-5</a:t>
            </a:r>
          </a:p>
          <a:p>
            <a:pPr eaLnBrk="0" fontAlgn="base" hangingPunct="0">
              <a:spcBef>
                <a:spcPct val="0"/>
              </a:spcBef>
              <a:spcAft>
                <a:spcPct val="0"/>
              </a:spcAft>
            </a:pPr>
            <a:endParaRPr lang="en-AU" altLang="en-US">
              <a:solidFill>
                <a:srgbClr val="000000"/>
              </a:solidFill>
            </a:endParaRPr>
          </a:p>
        </p:txBody>
      </p:sp>
      <p:sp>
        <p:nvSpPr>
          <p:cNvPr id="8" name="Title 1">
            <a:extLst>
              <a:ext uri="{FF2B5EF4-FFF2-40B4-BE49-F238E27FC236}">
                <a16:creationId xmlns:a16="http://schemas.microsoft.com/office/drawing/2014/main" id="{448BC0EE-B5CF-4B40-B19D-F0498D1221FC}"/>
              </a:ext>
            </a:extLst>
          </p:cNvPr>
          <p:cNvSpPr txBox="1">
            <a:spLocks noGrp="1"/>
          </p:cNvSpPr>
          <p:nvPr>
            <p:ph type="title"/>
          </p:nvPr>
        </p:nvSpPr>
        <p:spPr>
          <a:xfrm>
            <a:off x="875694" y="450849"/>
            <a:ext cx="10969464"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a:t>
            </a:r>
            <a:r>
              <a:rPr lang="en-AU" sz="3600" b="1" dirty="0">
                <a:latin typeface="Calibri" panose="020F0502020204030204" pitchFamily="34" charset="0"/>
                <a:ea typeface="Calibri" panose="020F0502020204030204" pitchFamily="34" charset="0"/>
                <a:cs typeface="Times New Roman" panose="02020603050405020304" pitchFamily="18" charset="0"/>
              </a:rPr>
              <a:t> </a:t>
            </a:r>
            <a:r>
              <a:rPr lang="en-AU" sz="3600" b="1" dirty="0"/>
              <a:t> </a:t>
            </a:r>
            <a:r>
              <a:rPr lang="en-AU" sz="3600" b="1" kern="0" dirty="0">
                <a:latin typeface="Calibri" panose="020F0502020204030204" pitchFamily="34" charset="0"/>
                <a:ea typeface="Calibri" panose="020F0502020204030204" pitchFamily="34" charset="0"/>
                <a:cs typeface="Times New Roman" panose="02020603050405020304" pitchFamily="18" charset="0"/>
              </a:rPr>
              <a:t>State the ways pathogens can leave a hosts body and how they can enter a susceptible hosts body</a:t>
            </a:r>
            <a:endParaRPr lang="en-AU" sz="3600" b="1" dirty="0"/>
          </a:p>
        </p:txBody>
      </p:sp>
    </p:spTree>
    <p:extLst>
      <p:ext uri="{BB962C8B-B14F-4D97-AF65-F5344CB8AC3E}">
        <p14:creationId xmlns:p14="http://schemas.microsoft.com/office/powerpoint/2010/main" val="643205989"/>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b="1" dirty="0"/>
              <a:t>Viral diseases of </a:t>
            </a:r>
            <a:r>
              <a:rPr lang="en-AU" altLang="en-US" b="1" dirty="0" smtClean="0"/>
              <a:t>honeybees in Australia</a:t>
            </a:r>
            <a:endParaRPr lang="en-AU" dirty="0"/>
          </a:p>
        </p:txBody>
      </p:sp>
      <p:sp>
        <p:nvSpPr>
          <p:cNvPr id="3" name="Content Placeholder 2"/>
          <p:cNvSpPr>
            <a:spLocks noGrp="1"/>
          </p:cNvSpPr>
          <p:nvPr>
            <p:ph idx="1"/>
          </p:nvPr>
        </p:nvSpPr>
        <p:spPr/>
        <p:txBody>
          <a:bodyPr/>
          <a:lstStyle/>
          <a:p>
            <a:r>
              <a:rPr lang="en-AU" dirty="0" smtClean="0">
                <a:hlinkClick r:id="rId2"/>
              </a:rPr>
              <a:t>https</a:t>
            </a:r>
            <a:r>
              <a:rPr lang="en-AU" dirty="0">
                <a:hlinkClick r:id="rId2"/>
              </a:rPr>
              <a:t>://www.awe.gov.au/biosecurity-trade/pests-diseases-weeds/bees</a:t>
            </a:r>
            <a:endParaRPr lang="en-AU" dirty="0" smtClean="0">
              <a:hlinkClick r:id="rId2"/>
            </a:endParaRPr>
          </a:p>
          <a:p>
            <a:r>
              <a:rPr lang="en-AU" dirty="0" smtClean="0">
                <a:hlinkClick r:id="rId2"/>
              </a:rPr>
              <a:t>https</a:t>
            </a:r>
            <a:r>
              <a:rPr lang="en-AU" dirty="0">
                <a:hlinkClick r:id="rId2"/>
              </a:rPr>
              <a:t>://bee-health.extension.org/honey-bee-viruses-the-deadly-varroa-mite-associates/</a:t>
            </a:r>
            <a:endParaRPr lang="en-AU" altLang="en-US" dirty="0">
              <a:solidFill>
                <a:srgbClr val="000000"/>
              </a:solidFill>
            </a:endParaRPr>
          </a:p>
          <a:p>
            <a:endParaRPr lang="en-AU" dirty="0"/>
          </a:p>
        </p:txBody>
      </p:sp>
    </p:spTree>
    <p:extLst>
      <p:ext uri="{BB962C8B-B14F-4D97-AF65-F5344CB8AC3E}">
        <p14:creationId xmlns:p14="http://schemas.microsoft.com/office/powerpoint/2010/main" val="2581537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20AB779D-AC64-43FE-819F-4740C4457BA3}"/>
              </a:ext>
            </a:extLst>
          </p:cNvPr>
          <p:cNvSpPr>
            <a:spLocks noGrp="1" noChangeArrowheads="1"/>
          </p:cNvSpPr>
          <p:nvPr>
            <p:ph type="title"/>
          </p:nvPr>
        </p:nvSpPr>
        <p:spPr/>
        <p:txBody>
          <a:bodyPr/>
          <a:lstStyle/>
          <a:p>
            <a:r>
              <a:rPr lang="en-AU" altLang="en-US" b="1"/>
              <a:t>Sacbrood disease</a:t>
            </a:r>
          </a:p>
        </p:txBody>
      </p:sp>
      <p:sp>
        <p:nvSpPr>
          <p:cNvPr id="50180" name="Rectangle 1">
            <a:extLst>
              <a:ext uri="{FF2B5EF4-FFF2-40B4-BE49-F238E27FC236}">
                <a16:creationId xmlns:a16="http://schemas.microsoft.com/office/drawing/2014/main" id="{48A3C782-5B6A-423C-AD24-1A6138940DD0}"/>
              </a:ext>
            </a:extLst>
          </p:cNvPr>
          <p:cNvSpPr>
            <a:spLocks noChangeArrowheads="1"/>
          </p:cNvSpPr>
          <p:nvPr/>
        </p:nvSpPr>
        <p:spPr bwMode="auto">
          <a:xfrm>
            <a:off x="1905000" y="1619250"/>
            <a:ext cx="8458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a:solidFill>
                  <a:srgbClr val="000000"/>
                </a:solidFill>
              </a:rPr>
              <a:t>Sacbrood disease is caused by the sacbrood virus in the Ifavirus genus, which has infected bees internationally and was detected in WA in 1979. </a:t>
            </a:r>
          </a:p>
          <a:p>
            <a:pPr eaLnBrk="0" fontAlgn="base" hangingPunct="0">
              <a:spcBef>
                <a:spcPct val="0"/>
              </a:spcBef>
              <a:spcAft>
                <a:spcPct val="0"/>
              </a:spcAft>
            </a:pPr>
            <a:endParaRPr lang="en-AU" altLang="en-US">
              <a:solidFill>
                <a:srgbClr val="000000"/>
              </a:solidFill>
            </a:endParaRPr>
          </a:p>
          <a:p>
            <a:pPr eaLnBrk="0" fontAlgn="base" hangingPunct="0">
              <a:spcBef>
                <a:spcPct val="0"/>
              </a:spcBef>
              <a:spcAft>
                <a:spcPct val="0"/>
              </a:spcAft>
            </a:pPr>
            <a:r>
              <a:rPr lang="en-AU" altLang="en-US">
                <a:solidFill>
                  <a:srgbClr val="000000"/>
                </a:solidFill>
              </a:rPr>
              <a:t>Single stranded RNA</a:t>
            </a:r>
          </a:p>
          <a:p>
            <a:pPr eaLnBrk="0" fontAlgn="base" hangingPunct="0">
              <a:spcBef>
                <a:spcPct val="0"/>
              </a:spcBef>
              <a:spcAft>
                <a:spcPct val="0"/>
              </a:spcAft>
            </a:pPr>
            <a:endParaRPr lang="en-AU" altLang="en-US">
              <a:solidFill>
                <a:srgbClr val="000000"/>
              </a:solidFill>
            </a:endParaRPr>
          </a:p>
          <a:p>
            <a:pPr eaLnBrk="0" fontAlgn="base" hangingPunct="0">
              <a:spcBef>
                <a:spcPct val="0"/>
              </a:spcBef>
              <a:spcAft>
                <a:spcPct val="0"/>
              </a:spcAft>
            </a:pPr>
            <a:endParaRPr lang="en-AU" altLang="en-US">
              <a:solidFill>
                <a:srgbClr val="000000"/>
              </a:solidFill>
            </a:endParaRPr>
          </a:p>
          <a:p>
            <a:pPr eaLnBrk="0" fontAlgn="base" hangingPunct="0">
              <a:spcBef>
                <a:spcPct val="0"/>
              </a:spcBef>
              <a:spcAft>
                <a:spcPct val="0"/>
              </a:spcAft>
            </a:pPr>
            <a:endParaRPr lang="en-AU" altLang="en-US">
              <a:solidFill>
                <a:srgbClr val="000000"/>
              </a:solidFill>
            </a:endParaRPr>
          </a:p>
        </p:txBody>
      </p:sp>
      <p:pic>
        <p:nvPicPr>
          <p:cNvPr id="50181" name="Picture 4" descr="Fig. 1.">
            <a:extLst>
              <a:ext uri="{FF2B5EF4-FFF2-40B4-BE49-F238E27FC236}">
                <a16:creationId xmlns:a16="http://schemas.microsoft.com/office/drawing/2014/main" id="{6FEFACF1-088A-4B4A-9D7A-D10C661D3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1923" b="52727"/>
          <a:stretch>
            <a:fillRect/>
          </a:stretch>
        </p:blipFill>
        <p:spPr bwMode="auto">
          <a:xfrm>
            <a:off x="5334000" y="2819400"/>
            <a:ext cx="22098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149470"/>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185FC5E3-7EA2-41AF-B633-D2EABAF6D1AB}"/>
              </a:ext>
            </a:extLst>
          </p:cNvPr>
          <p:cNvSpPr>
            <a:spLocks noGrp="1"/>
          </p:cNvSpPr>
          <p:nvPr>
            <p:ph type="title"/>
          </p:nvPr>
        </p:nvSpPr>
        <p:spPr>
          <a:xfrm>
            <a:off x="1163781" y="211974"/>
            <a:ext cx="9601200" cy="1485900"/>
          </a:xfrm>
        </p:spPr>
        <p:txBody>
          <a:bodyPr/>
          <a:lstStyle/>
          <a:p>
            <a:r>
              <a:rPr lang="en-AU" altLang="en-US" b="1" dirty="0" err="1"/>
              <a:t>Sacbrood</a:t>
            </a:r>
            <a:r>
              <a:rPr lang="en-AU" altLang="en-US" b="1" dirty="0"/>
              <a:t> disease</a:t>
            </a:r>
            <a:endParaRPr lang="en-AU" altLang="en-US" dirty="0"/>
          </a:p>
        </p:txBody>
      </p:sp>
      <p:sp>
        <p:nvSpPr>
          <p:cNvPr id="3" name="Content Placeholder 2">
            <a:extLst>
              <a:ext uri="{FF2B5EF4-FFF2-40B4-BE49-F238E27FC236}">
                <a16:creationId xmlns:a16="http://schemas.microsoft.com/office/drawing/2014/main" id="{72889F72-DA52-4966-8A38-E31FD25FD1B9}"/>
              </a:ext>
            </a:extLst>
          </p:cNvPr>
          <p:cNvSpPr>
            <a:spLocks noGrp="1"/>
          </p:cNvSpPr>
          <p:nvPr>
            <p:ph idx="1"/>
          </p:nvPr>
        </p:nvSpPr>
        <p:spPr>
          <a:xfrm>
            <a:off x="1176249" y="979862"/>
            <a:ext cx="9601200" cy="3581400"/>
          </a:xfrm>
        </p:spPr>
        <p:txBody>
          <a:bodyPr>
            <a:noAutofit/>
          </a:bodyPr>
          <a:lstStyle/>
          <a:p>
            <a:pPr>
              <a:lnSpc>
                <a:spcPct val="100000"/>
              </a:lnSpc>
              <a:spcBef>
                <a:spcPct val="0"/>
              </a:spcBef>
              <a:defRPr/>
            </a:pPr>
            <a:r>
              <a:rPr lang="en-AU" altLang="en-US" kern="1200" dirty="0">
                <a:solidFill>
                  <a:srgbClr val="000000"/>
                </a:solidFill>
              </a:rPr>
              <a:t>This disease mostly affects worker larvae, but can also infect adult honeybees. </a:t>
            </a:r>
          </a:p>
          <a:p>
            <a:pPr>
              <a:lnSpc>
                <a:spcPct val="100000"/>
              </a:lnSpc>
              <a:spcBef>
                <a:spcPct val="0"/>
              </a:spcBef>
              <a:defRPr/>
            </a:pPr>
            <a:endParaRPr lang="en-AU" altLang="en-US" kern="1200" dirty="0">
              <a:solidFill>
                <a:srgbClr val="000000"/>
              </a:solidFill>
            </a:endParaRPr>
          </a:p>
          <a:p>
            <a:pPr>
              <a:lnSpc>
                <a:spcPct val="100000"/>
              </a:lnSpc>
              <a:spcBef>
                <a:spcPct val="0"/>
              </a:spcBef>
              <a:defRPr/>
            </a:pPr>
            <a:r>
              <a:rPr lang="en-AU" altLang="en-US" kern="1200" dirty="0">
                <a:solidFill>
                  <a:srgbClr val="000000"/>
                </a:solidFill>
              </a:rPr>
              <a:t>Infected larvae die just before pupation. The virus’s mode of </a:t>
            </a:r>
            <a:r>
              <a:rPr lang="en-AU" altLang="en-US" kern="1200" dirty="0">
                <a:solidFill>
                  <a:srgbClr val="FF0000"/>
                </a:solidFill>
              </a:rPr>
              <a:t>transmission may be foodborne</a:t>
            </a:r>
            <a:r>
              <a:rPr lang="en-AU" altLang="en-US" kern="1200" dirty="0">
                <a:solidFill>
                  <a:srgbClr val="000000"/>
                </a:solidFill>
              </a:rPr>
              <a:t>: the virus can be carried by vector nurse bees when contaminated food is fed to the brood of larvae. </a:t>
            </a:r>
          </a:p>
          <a:p>
            <a:pPr>
              <a:lnSpc>
                <a:spcPct val="100000"/>
              </a:lnSpc>
              <a:spcBef>
                <a:spcPct val="0"/>
              </a:spcBef>
              <a:defRPr/>
            </a:pPr>
            <a:endParaRPr lang="en-AU" altLang="en-US" kern="1200" dirty="0">
              <a:solidFill>
                <a:srgbClr val="000000"/>
              </a:solidFill>
            </a:endParaRPr>
          </a:p>
          <a:p>
            <a:pPr>
              <a:lnSpc>
                <a:spcPct val="100000"/>
              </a:lnSpc>
              <a:spcBef>
                <a:spcPct val="0"/>
              </a:spcBef>
              <a:defRPr/>
            </a:pPr>
            <a:r>
              <a:rPr lang="en-AU" altLang="en-US" kern="1200" dirty="0">
                <a:solidFill>
                  <a:srgbClr val="000000"/>
                </a:solidFill>
              </a:rPr>
              <a:t>The virus replicates inside the larvae cells, causing the larvae to display unusual behaviour.</a:t>
            </a:r>
          </a:p>
          <a:p>
            <a:pPr>
              <a:lnSpc>
                <a:spcPct val="100000"/>
              </a:lnSpc>
              <a:spcBef>
                <a:spcPct val="0"/>
              </a:spcBef>
              <a:defRPr/>
            </a:pPr>
            <a:endParaRPr lang="en-AU" altLang="en-US" kern="1200" dirty="0">
              <a:solidFill>
                <a:srgbClr val="000000"/>
              </a:solidFill>
            </a:endParaRPr>
          </a:p>
          <a:p>
            <a:pPr>
              <a:lnSpc>
                <a:spcPct val="100000"/>
              </a:lnSpc>
              <a:spcBef>
                <a:spcPct val="0"/>
              </a:spcBef>
              <a:defRPr/>
            </a:pPr>
            <a:r>
              <a:rPr lang="en-AU" altLang="en-US" kern="1200" dirty="0">
                <a:solidFill>
                  <a:srgbClr val="000000"/>
                </a:solidFill>
              </a:rPr>
              <a:t>The larvae turn onto their backs and lie stretched out with their heads lifted.</a:t>
            </a:r>
          </a:p>
          <a:p>
            <a:pPr>
              <a:lnSpc>
                <a:spcPct val="100000"/>
              </a:lnSpc>
              <a:spcBef>
                <a:spcPct val="0"/>
              </a:spcBef>
              <a:defRPr/>
            </a:pPr>
            <a:endParaRPr lang="en-AU" altLang="en-US" kern="1200" dirty="0">
              <a:solidFill>
                <a:srgbClr val="000000"/>
              </a:solidFill>
            </a:endParaRPr>
          </a:p>
          <a:p>
            <a:pPr>
              <a:lnSpc>
                <a:spcPct val="100000"/>
              </a:lnSpc>
              <a:spcBef>
                <a:spcPct val="0"/>
              </a:spcBef>
              <a:defRPr/>
            </a:pPr>
            <a:r>
              <a:rPr lang="en-GB" altLang="en-US" kern="1200" dirty="0">
                <a:solidFill>
                  <a:srgbClr val="000000"/>
                </a:solidFill>
              </a:rPr>
              <a:t>After the larvae die and dry out, millions of viruses surround the dead larvae. When humans clean out dead larvae, they can cause the viruses to be</a:t>
            </a:r>
            <a:br>
              <a:rPr lang="en-GB" altLang="en-US" kern="1200" dirty="0">
                <a:solidFill>
                  <a:srgbClr val="000000"/>
                </a:solidFill>
              </a:rPr>
            </a:br>
            <a:r>
              <a:rPr lang="en-GB" altLang="en-US" kern="1200" dirty="0">
                <a:solidFill>
                  <a:srgbClr val="000000"/>
                </a:solidFill>
              </a:rPr>
              <a:t>disturbed and transported to other worker bees.</a:t>
            </a:r>
            <a:r>
              <a:rPr lang="en-AU" altLang="en-US" kern="1200" dirty="0">
                <a:solidFill>
                  <a:srgbClr val="000000"/>
                </a:solidFill>
              </a:rPr>
              <a:t> </a:t>
            </a:r>
            <a:endParaRPr lang="en-AU" altLang="en-US" kern="1200" dirty="0" smtClean="0">
              <a:solidFill>
                <a:srgbClr val="000000"/>
              </a:solidFill>
            </a:endParaRPr>
          </a:p>
          <a:p>
            <a:pPr>
              <a:lnSpc>
                <a:spcPct val="100000"/>
              </a:lnSpc>
              <a:spcBef>
                <a:spcPct val="0"/>
              </a:spcBef>
              <a:defRPr/>
            </a:pPr>
            <a:endParaRPr lang="en-AU" altLang="en-US" dirty="0">
              <a:solidFill>
                <a:srgbClr val="000000"/>
              </a:solidFill>
            </a:endParaRPr>
          </a:p>
          <a:p>
            <a:pPr>
              <a:lnSpc>
                <a:spcPct val="100000"/>
              </a:lnSpc>
              <a:spcBef>
                <a:spcPct val="0"/>
              </a:spcBef>
              <a:defRPr/>
            </a:pPr>
            <a:r>
              <a:rPr lang="en-AU" b="1" dirty="0" err="1" smtClean="0"/>
              <a:t>Sacbrood</a:t>
            </a:r>
            <a:r>
              <a:rPr lang="en-AU" b="1" dirty="0" smtClean="0"/>
              <a:t> virus</a:t>
            </a:r>
            <a:r>
              <a:rPr lang="en-AU" dirty="0"/>
              <a:t/>
            </a:r>
            <a:br>
              <a:rPr lang="en-AU" dirty="0"/>
            </a:br>
            <a:r>
              <a:rPr lang="en-AU" dirty="0">
                <a:hlinkClick r:id="rId2"/>
              </a:rPr>
              <a:t>https://beeaware.org.au/archive-pest/sacbrood/#ad-image-0</a:t>
            </a:r>
            <a:endParaRPr lang="en-US" altLang="en-US" kern="1200" dirty="0">
              <a:solidFill>
                <a:srgbClr val="000000"/>
              </a:solidFill>
            </a:endParaRPr>
          </a:p>
          <a:p>
            <a:pPr>
              <a:defRPr/>
            </a:pPr>
            <a:endParaRPr lang="en-AU" dirty="0"/>
          </a:p>
        </p:txBody>
      </p:sp>
    </p:spTree>
    <p:extLst>
      <p:ext uri="{BB962C8B-B14F-4D97-AF65-F5344CB8AC3E}">
        <p14:creationId xmlns:p14="http://schemas.microsoft.com/office/powerpoint/2010/main" val="42727981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a:extLst>
              <a:ext uri="{FF2B5EF4-FFF2-40B4-BE49-F238E27FC236}">
                <a16:creationId xmlns:a16="http://schemas.microsoft.com/office/drawing/2014/main" id="{3C9963E7-059C-4D93-A58C-E6920DD34200}"/>
              </a:ext>
            </a:extLst>
          </p:cNvPr>
          <p:cNvSpPr>
            <a:spLocks noGrp="1" noChangeArrowheads="1"/>
          </p:cNvSpPr>
          <p:nvPr>
            <p:ph type="title"/>
          </p:nvPr>
        </p:nvSpPr>
        <p:spPr/>
        <p:txBody>
          <a:bodyPr/>
          <a:lstStyle/>
          <a:p>
            <a:r>
              <a:rPr lang="en-AU" altLang="en-US" b="1"/>
              <a:t>Sacbrood disease</a:t>
            </a:r>
          </a:p>
        </p:txBody>
      </p:sp>
      <p:sp>
        <p:nvSpPr>
          <p:cNvPr id="6" name="TextBox 1">
            <a:extLst>
              <a:ext uri="{FF2B5EF4-FFF2-40B4-BE49-F238E27FC236}">
                <a16:creationId xmlns:a16="http://schemas.microsoft.com/office/drawing/2014/main" id="{92B65DE4-DEB9-4DA0-A831-40AEFA978179}"/>
              </a:ext>
            </a:extLst>
          </p:cNvPr>
          <p:cNvSpPr txBox="1"/>
          <p:nvPr/>
        </p:nvSpPr>
        <p:spPr>
          <a:xfrm rot="16200000">
            <a:off x="6874670" y="3277395"/>
            <a:ext cx="2682875" cy="338137"/>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AU" sz="800" dirty="0">
                <a:solidFill>
                  <a:srgbClr val="FFFFFF">
                    <a:lumMod val="50000"/>
                  </a:srgbClr>
                </a:solidFill>
              </a:rPr>
              <a:t>Rob Snyder/Bee Informed Partnership, University of</a:t>
            </a:r>
            <a:br>
              <a:rPr lang="en-AU" sz="800" dirty="0">
                <a:solidFill>
                  <a:srgbClr val="FFFFFF">
                    <a:lumMod val="50000"/>
                  </a:srgbClr>
                </a:solidFill>
              </a:rPr>
            </a:br>
            <a:r>
              <a:rPr lang="en-AU" sz="800" dirty="0">
                <a:solidFill>
                  <a:srgbClr val="FFFFFF">
                    <a:lumMod val="50000"/>
                  </a:srgbClr>
                </a:solidFill>
              </a:rPr>
              <a:t>Maryland (www.beeinformed.org) accessed May 2020.</a:t>
            </a:r>
          </a:p>
        </p:txBody>
      </p:sp>
      <p:pic>
        <p:nvPicPr>
          <p:cNvPr id="53253" name="Picture 1">
            <a:extLst>
              <a:ext uri="{FF2B5EF4-FFF2-40B4-BE49-F238E27FC236}">
                <a16:creationId xmlns:a16="http://schemas.microsoft.com/office/drawing/2014/main" id="{B32AAE5B-A089-4537-9645-27C645019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1" y="1906588"/>
            <a:ext cx="4132263"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71600" y="5054138"/>
            <a:ext cx="8902931" cy="369332"/>
          </a:xfrm>
          <a:prstGeom prst="rect">
            <a:avLst/>
          </a:prstGeom>
          <a:noFill/>
        </p:spPr>
        <p:txBody>
          <a:bodyPr wrap="square" rtlCol="0">
            <a:spAutoFit/>
          </a:bodyPr>
          <a:lstStyle/>
          <a:p>
            <a:r>
              <a:rPr lang="en-AU" dirty="0" smtClean="0"/>
              <a:t>Read page 438 Biology WA ATAR Units 3 &amp; 4 and use </a:t>
            </a:r>
            <a:endParaRPr lang="en-AU" dirty="0"/>
          </a:p>
        </p:txBody>
      </p:sp>
    </p:spTree>
    <p:extLst>
      <p:ext uri="{BB962C8B-B14F-4D97-AF65-F5344CB8AC3E}">
        <p14:creationId xmlns:p14="http://schemas.microsoft.com/office/powerpoint/2010/main" val="3051365851"/>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6B3A8-6178-BE40-9E95-DB1A1B67FC0F}"/>
              </a:ext>
            </a:extLst>
          </p:cNvPr>
          <p:cNvSpPr>
            <a:spLocks noGrp="1"/>
          </p:cNvSpPr>
          <p:nvPr>
            <p:ph type="title"/>
          </p:nvPr>
        </p:nvSpPr>
        <p:spPr>
          <a:xfrm>
            <a:off x="1130061" y="455044"/>
            <a:ext cx="9601200" cy="1485900"/>
          </a:xfrm>
        </p:spPr>
        <p:txBody>
          <a:bodyPr/>
          <a:lstStyle/>
          <a:p>
            <a:r>
              <a:rPr lang="en-US" dirty="0"/>
              <a:t>Other Viruses of Honey Bees</a:t>
            </a:r>
          </a:p>
        </p:txBody>
      </p:sp>
      <p:sp>
        <p:nvSpPr>
          <p:cNvPr id="3" name="Content Placeholder 2">
            <a:extLst>
              <a:ext uri="{FF2B5EF4-FFF2-40B4-BE49-F238E27FC236}">
                <a16:creationId xmlns:a16="http://schemas.microsoft.com/office/drawing/2014/main" id="{248E030C-5B52-F246-9214-C76FE6B183D3}"/>
              </a:ext>
            </a:extLst>
          </p:cNvPr>
          <p:cNvSpPr>
            <a:spLocks noGrp="1"/>
          </p:cNvSpPr>
          <p:nvPr>
            <p:ph idx="1"/>
          </p:nvPr>
        </p:nvSpPr>
        <p:spPr>
          <a:xfrm>
            <a:off x="1371600" y="1940944"/>
            <a:ext cx="9601200" cy="3581400"/>
          </a:xfrm>
        </p:spPr>
        <p:txBody>
          <a:bodyPr>
            <a:normAutofit/>
          </a:bodyPr>
          <a:lstStyle/>
          <a:p>
            <a:r>
              <a:rPr lang="en-US" dirty="0"/>
              <a:t>Deformed Wing Virus</a:t>
            </a:r>
          </a:p>
          <a:p>
            <a:pPr lvl="2">
              <a:buFont typeface="Arial" panose="020B0604020202020204" pitchFamily="34" charset="0"/>
              <a:buChar char="•"/>
            </a:pPr>
            <a:r>
              <a:rPr lang="en-US" sz="2000" dirty="0"/>
              <a:t>Read </a:t>
            </a:r>
            <a:r>
              <a:rPr lang="en-US" sz="2000" dirty="0" smtClean="0"/>
              <a:t>page </a:t>
            </a:r>
            <a:r>
              <a:rPr lang="en-US" sz="2000" dirty="0"/>
              <a:t>438 of Biology WA ATAR Units 3 &amp; 4</a:t>
            </a:r>
          </a:p>
          <a:p>
            <a:pPr lvl="2">
              <a:buFont typeface="Arial" panose="020B0604020202020204" pitchFamily="34" charset="0"/>
              <a:buChar char="•"/>
            </a:pPr>
            <a:endParaRPr lang="en-US" sz="2000" dirty="0"/>
          </a:p>
          <a:p>
            <a:pPr marL="0" indent="0"/>
            <a:r>
              <a:rPr lang="en-US" dirty="0"/>
              <a:t>Black Queen Cell Virus</a:t>
            </a:r>
          </a:p>
          <a:p>
            <a:pPr marL="625475" lvl="3" indent="-285750">
              <a:buFont typeface="Arial" panose="020B0604020202020204" pitchFamily="34" charset="0"/>
              <a:buChar char="•"/>
            </a:pPr>
            <a:r>
              <a:rPr lang="en-US" sz="2000" dirty="0">
                <a:hlinkClick r:id="rId2"/>
              </a:rPr>
              <a:t>https://beeaware.org.au/archive-pest/black-queen-cell-virus/#ad-image-0</a:t>
            </a:r>
            <a:endParaRPr lang="en-US" sz="2000" dirty="0"/>
          </a:p>
          <a:p>
            <a:pPr marL="625475" lvl="3" indent="-285750">
              <a:buFont typeface="Arial" panose="020B0604020202020204" pitchFamily="34" charset="0"/>
              <a:buChar char="•"/>
            </a:pPr>
            <a:r>
              <a:rPr lang="en-US" sz="2000" dirty="0">
                <a:hlinkClick r:id="rId3"/>
              </a:rPr>
              <a:t>https://www.planthealthaustralia.com.au/wp-content/uploads/2016/02/Black-queen-cell-virus-FS.pdf</a:t>
            </a:r>
            <a:endParaRPr lang="en-US" sz="2000" dirty="0"/>
          </a:p>
          <a:p>
            <a:pPr marL="0" indent="0">
              <a:buNone/>
            </a:pPr>
            <a:endParaRPr lang="en-US" dirty="0"/>
          </a:p>
          <a:p>
            <a:endParaRPr lang="en-US" dirty="0"/>
          </a:p>
        </p:txBody>
      </p:sp>
    </p:spTree>
    <p:extLst>
      <p:ext uri="{BB962C8B-B14F-4D97-AF65-F5344CB8AC3E}">
        <p14:creationId xmlns:p14="http://schemas.microsoft.com/office/powerpoint/2010/main" val="16149668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301" y="646981"/>
            <a:ext cx="10619117" cy="1485900"/>
          </a:xfrm>
        </p:spPr>
        <p:txBody>
          <a:bodyPr/>
          <a:lstStyle/>
          <a:p>
            <a:r>
              <a:rPr lang="en-AU" dirty="0" smtClean="0"/>
              <a:t>Impact and Control of Viral diseases in Honey bees</a:t>
            </a:r>
            <a:endParaRPr lang="en-AU" dirty="0"/>
          </a:p>
        </p:txBody>
      </p:sp>
      <p:sp>
        <p:nvSpPr>
          <p:cNvPr id="3" name="Content Placeholder 2"/>
          <p:cNvSpPr>
            <a:spLocks noGrp="1"/>
          </p:cNvSpPr>
          <p:nvPr>
            <p:ph idx="1"/>
          </p:nvPr>
        </p:nvSpPr>
        <p:spPr/>
        <p:txBody>
          <a:bodyPr/>
          <a:lstStyle/>
          <a:p>
            <a:pPr marL="0" indent="0">
              <a:buNone/>
            </a:pPr>
            <a:r>
              <a:rPr lang="en-AU" dirty="0" smtClean="0"/>
              <a:t>Visit the websites below to answer the topic questions on controlling </a:t>
            </a:r>
            <a:r>
              <a:rPr lang="en-AU" dirty="0" err="1" smtClean="0"/>
              <a:t>varroa</a:t>
            </a:r>
            <a:r>
              <a:rPr lang="en-AU" dirty="0" smtClean="0"/>
              <a:t> mite and viral diseases </a:t>
            </a:r>
            <a:r>
              <a:rPr lang="en-AU" dirty="0" smtClean="0"/>
              <a:t>of Honey Bees</a:t>
            </a:r>
            <a:r>
              <a:rPr lang="en-AU" dirty="0" smtClean="0"/>
              <a:t> in Australia and the impact of disease on the environment</a:t>
            </a:r>
            <a:endParaRPr lang="en-AU" dirty="0" smtClean="0">
              <a:hlinkClick r:id="rId2"/>
            </a:endParaRPr>
          </a:p>
          <a:p>
            <a:r>
              <a:rPr lang="en-AU" dirty="0" smtClean="0">
                <a:hlinkClick r:id="rId2"/>
              </a:rPr>
              <a:t>https</a:t>
            </a:r>
            <a:r>
              <a:rPr lang="en-AU" dirty="0">
                <a:hlinkClick r:id="rId2"/>
              </a:rPr>
              <a:t>://beeaware.org.au/archive-pest/varroa-mites/#</a:t>
            </a:r>
            <a:r>
              <a:rPr lang="en-AU" dirty="0" smtClean="0">
                <a:hlinkClick r:id="rId2"/>
              </a:rPr>
              <a:t>ad-image-0</a:t>
            </a:r>
            <a:endParaRPr lang="en-AU" dirty="0" smtClean="0"/>
          </a:p>
          <a:p>
            <a:r>
              <a:rPr lang="en-AU" dirty="0">
                <a:hlinkClick r:id="rId3"/>
              </a:rPr>
              <a:t>https://</a:t>
            </a:r>
            <a:r>
              <a:rPr lang="en-AU" dirty="0" smtClean="0">
                <a:hlinkClick r:id="rId3"/>
              </a:rPr>
              <a:t>www.agrifutures.com.au/wp-content/uploads/publications/12-058.pdf</a:t>
            </a:r>
            <a:endParaRPr lang="en-AU" dirty="0" smtClean="0"/>
          </a:p>
          <a:p>
            <a:r>
              <a:rPr lang="en-AU" dirty="0" smtClean="0"/>
              <a:t> </a:t>
            </a:r>
            <a:r>
              <a:rPr lang="en-AU" dirty="0">
                <a:hlinkClick r:id="rId4"/>
              </a:rPr>
              <a:t>https://</a:t>
            </a:r>
            <a:r>
              <a:rPr lang="en-AU" dirty="0" smtClean="0">
                <a:hlinkClick r:id="rId4"/>
              </a:rPr>
              <a:t>www.awe.gov.au/biosecurity-trade/pests-diseases-weeds/bees</a:t>
            </a:r>
          </a:p>
          <a:p>
            <a:r>
              <a:rPr lang="en-AU" dirty="0">
                <a:hlinkClick r:id="rId5"/>
              </a:rPr>
              <a:t>https://beehealth.bayer.us/bayer-news-and-resources/newsletters/spring-2016/spring-warning-high-number-of-varroa-infestations-may-affect-this-years-bee-colonies</a:t>
            </a:r>
            <a:endParaRPr lang="en-AU" dirty="0"/>
          </a:p>
          <a:p>
            <a:pPr marL="0" indent="0">
              <a:buNone/>
            </a:pPr>
            <a:endParaRPr lang="en-AU" dirty="0">
              <a:hlinkClick r:id="rId4"/>
            </a:endParaRPr>
          </a:p>
          <a:p>
            <a:pPr marL="0" indent="0">
              <a:buNone/>
            </a:pPr>
            <a:endParaRPr lang="en-AU" dirty="0"/>
          </a:p>
        </p:txBody>
      </p:sp>
    </p:spTree>
    <p:extLst>
      <p:ext uri="{BB962C8B-B14F-4D97-AF65-F5344CB8AC3E}">
        <p14:creationId xmlns:p14="http://schemas.microsoft.com/office/powerpoint/2010/main" val="29947356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F39F26B9-F532-45BD-A32A-3D056A69217B}"/>
              </a:ext>
            </a:extLst>
          </p:cNvPr>
          <p:cNvSpPr>
            <a:spLocks noGrp="1"/>
          </p:cNvSpPr>
          <p:nvPr>
            <p:ph type="title"/>
          </p:nvPr>
        </p:nvSpPr>
        <p:spPr/>
        <p:txBody>
          <a:bodyPr/>
          <a:lstStyle/>
          <a:p>
            <a:r>
              <a:rPr lang="en-AU" altLang="en-US" b="1"/>
              <a:t>4 Australian bat lyssavirus (ABL) disease</a:t>
            </a:r>
            <a:endParaRPr lang="en-AU" altLang="en-US"/>
          </a:p>
        </p:txBody>
      </p:sp>
      <p:pic>
        <p:nvPicPr>
          <p:cNvPr id="57347" name="Content Placeholder 3">
            <a:extLst>
              <a:ext uri="{FF2B5EF4-FFF2-40B4-BE49-F238E27FC236}">
                <a16:creationId xmlns:a16="http://schemas.microsoft.com/office/drawing/2014/main" id="{372A312D-176D-4B34-BB4B-00DF4EC7CD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4128" y="2286000"/>
            <a:ext cx="5956143" cy="3581400"/>
          </a:xfrm>
        </p:spPr>
      </p:pic>
    </p:spTree>
    <p:extLst>
      <p:ext uri="{BB962C8B-B14F-4D97-AF65-F5344CB8AC3E}">
        <p14:creationId xmlns:p14="http://schemas.microsoft.com/office/powerpoint/2010/main" val="13203197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B4C2FC5E-6272-4FBF-A13F-ACA7DDFD4B85}"/>
              </a:ext>
            </a:extLst>
          </p:cNvPr>
          <p:cNvSpPr>
            <a:spLocks noGrp="1" noChangeArrowheads="1"/>
          </p:cNvSpPr>
          <p:nvPr>
            <p:ph type="title"/>
          </p:nvPr>
        </p:nvSpPr>
        <p:spPr>
          <a:xfrm>
            <a:off x="857251" y="254479"/>
            <a:ext cx="9601200" cy="1485900"/>
          </a:xfrm>
        </p:spPr>
        <p:txBody>
          <a:bodyPr/>
          <a:lstStyle/>
          <a:p>
            <a:r>
              <a:rPr lang="en-AU" altLang="en-US" b="1" dirty="0" smtClean="0"/>
              <a:t>Australian </a:t>
            </a:r>
            <a:r>
              <a:rPr lang="en-AU" altLang="en-US" b="1" dirty="0"/>
              <a:t>bat lyssavirus (ABL) disease</a:t>
            </a:r>
          </a:p>
        </p:txBody>
      </p:sp>
      <p:sp>
        <p:nvSpPr>
          <p:cNvPr id="55300" name="Rectangle 1">
            <a:extLst>
              <a:ext uri="{FF2B5EF4-FFF2-40B4-BE49-F238E27FC236}">
                <a16:creationId xmlns:a16="http://schemas.microsoft.com/office/drawing/2014/main" id="{B42196D1-944D-42E7-9B7F-2B6E878C4027}"/>
              </a:ext>
            </a:extLst>
          </p:cNvPr>
          <p:cNvSpPr>
            <a:spLocks noChangeArrowheads="1"/>
          </p:cNvSpPr>
          <p:nvPr/>
        </p:nvSpPr>
        <p:spPr bwMode="auto">
          <a:xfrm>
            <a:off x="1180407" y="1449627"/>
            <a:ext cx="5284124"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sz="2000" dirty="0">
                <a:solidFill>
                  <a:srgbClr val="000000"/>
                </a:solidFill>
              </a:rPr>
              <a:t>Australian bat lyssavirus (ABL) disease is caused by the Australian bat lyssavirus. </a:t>
            </a:r>
          </a:p>
          <a:p>
            <a:pPr eaLnBrk="0" fontAlgn="base" hangingPunct="0">
              <a:spcBef>
                <a:spcPct val="0"/>
              </a:spcBef>
              <a:spcAft>
                <a:spcPct val="0"/>
              </a:spcAft>
            </a:pPr>
            <a:endParaRPr lang="en-AU" altLang="en-US" sz="2000" dirty="0">
              <a:solidFill>
                <a:srgbClr val="000000"/>
              </a:solidFill>
            </a:endParaRPr>
          </a:p>
          <a:p>
            <a:pPr eaLnBrk="0" fontAlgn="base" hangingPunct="0">
              <a:spcBef>
                <a:spcPct val="0"/>
              </a:spcBef>
              <a:spcAft>
                <a:spcPct val="0"/>
              </a:spcAft>
            </a:pPr>
            <a:r>
              <a:rPr lang="en-AU" altLang="en-US" sz="2000" dirty="0">
                <a:solidFill>
                  <a:srgbClr val="000000"/>
                </a:solidFill>
              </a:rPr>
              <a:t>The virus was discovered in 1966. It is closely related to the rabies virus, but the rabies virus is not found in Australia.</a:t>
            </a:r>
          </a:p>
          <a:p>
            <a:pPr eaLnBrk="0" fontAlgn="base" hangingPunct="0">
              <a:spcBef>
                <a:spcPct val="0"/>
              </a:spcBef>
              <a:spcAft>
                <a:spcPct val="0"/>
              </a:spcAft>
            </a:pPr>
            <a:endParaRPr lang="en-AU" altLang="en-US" sz="2000" dirty="0">
              <a:solidFill>
                <a:srgbClr val="000000"/>
              </a:solidFill>
            </a:endParaRPr>
          </a:p>
          <a:p>
            <a:pPr eaLnBrk="0" fontAlgn="base" hangingPunct="0">
              <a:spcBef>
                <a:spcPct val="0"/>
              </a:spcBef>
              <a:spcAft>
                <a:spcPct val="0"/>
              </a:spcAft>
            </a:pPr>
            <a:r>
              <a:rPr lang="en-AU" altLang="en-US" sz="2000" dirty="0">
                <a:solidFill>
                  <a:srgbClr val="000000"/>
                </a:solidFill>
              </a:rPr>
              <a:t>The virus infects Australian flying foxes (fruit bats) and </a:t>
            </a:r>
            <a:r>
              <a:rPr lang="en-AU" altLang="en-US" sz="2000" dirty="0" err="1">
                <a:solidFill>
                  <a:srgbClr val="000000"/>
                </a:solidFill>
              </a:rPr>
              <a:t>microbats</a:t>
            </a:r>
            <a:r>
              <a:rPr lang="en-AU" altLang="en-US" sz="2000" dirty="0">
                <a:solidFill>
                  <a:srgbClr val="000000"/>
                </a:solidFill>
              </a:rPr>
              <a:t>.</a:t>
            </a:r>
          </a:p>
          <a:p>
            <a:pPr eaLnBrk="0" fontAlgn="base" hangingPunct="0">
              <a:spcBef>
                <a:spcPct val="0"/>
              </a:spcBef>
              <a:spcAft>
                <a:spcPct val="0"/>
              </a:spcAft>
            </a:pPr>
            <a:endParaRPr lang="en-AU" altLang="en-US" sz="2000" dirty="0">
              <a:solidFill>
                <a:srgbClr val="000000"/>
              </a:solidFill>
            </a:endParaRPr>
          </a:p>
          <a:p>
            <a:r>
              <a:rPr lang="en-AU" altLang="en-US" sz="2000" dirty="0">
                <a:solidFill>
                  <a:srgbClr val="000000"/>
                </a:solidFill>
              </a:rPr>
              <a:t>The disease can be transmitted from bats to humans, horses and other bats. </a:t>
            </a:r>
          </a:p>
          <a:p>
            <a:endParaRPr lang="en-AU" altLang="en-US" sz="2000" dirty="0">
              <a:solidFill>
                <a:srgbClr val="000000"/>
              </a:solidFill>
            </a:endParaRPr>
          </a:p>
          <a:p>
            <a:r>
              <a:rPr lang="en-AU" sz="2000" dirty="0"/>
              <a:t>It is a </a:t>
            </a:r>
            <a:r>
              <a:rPr lang="en-AU" sz="2000" dirty="0">
                <a:solidFill>
                  <a:srgbClr val="FF0000"/>
                </a:solidFill>
              </a:rPr>
              <a:t>Zoonotic disease</a:t>
            </a:r>
            <a:endParaRPr lang="en-AU" altLang="en-US" sz="2000" dirty="0">
              <a:solidFill>
                <a:srgbClr val="FF0000"/>
              </a:solidFill>
            </a:endParaRPr>
          </a:p>
          <a:p>
            <a:pPr eaLnBrk="0" fontAlgn="base" hangingPunct="0">
              <a:spcBef>
                <a:spcPct val="0"/>
              </a:spcBef>
              <a:spcAft>
                <a:spcPct val="0"/>
              </a:spcAft>
            </a:pPr>
            <a:endParaRPr lang="en-AU" altLang="en-US" sz="2000" dirty="0">
              <a:solidFill>
                <a:srgbClr val="000000"/>
              </a:solidFill>
            </a:endParaRPr>
          </a:p>
        </p:txBody>
      </p:sp>
      <p:pic>
        <p:nvPicPr>
          <p:cNvPr id="55301" name="Picture 2">
            <a:extLst>
              <a:ext uri="{FF2B5EF4-FFF2-40B4-BE49-F238E27FC236}">
                <a16:creationId xmlns:a16="http://schemas.microsoft.com/office/drawing/2014/main" id="{AA0A0607-AB88-4F93-9328-8E095CAB4B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3637" y="1588255"/>
            <a:ext cx="429895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a:extLst>
              <a:ext uri="{FF2B5EF4-FFF2-40B4-BE49-F238E27FC236}">
                <a16:creationId xmlns:a16="http://schemas.microsoft.com/office/drawing/2014/main" id="{848F3E7E-2332-4EF4-9BA6-C83F7E76BD0F}"/>
              </a:ext>
            </a:extLst>
          </p:cNvPr>
          <p:cNvSpPr txBox="1"/>
          <p:nvPr/>
        </p:nvSpPr>
        <p:spPr>
          <a:xfrm rot="16200000">
            <a:off x="10923300" y="5085517"/>
            <a:ext cx="1514475" cy="215900"/>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AU" sz="800" dirty="0">
                <a:solidFill>
                  <a:srgbClr val="FFFFFF">
                    <a:lumMod val="50000"/>
                  </a:srgbClr>
                </a:solidFill>
              </a:rPr>
              <a:t>© Copyright CSIRO Australia</a:t>
            </a:r>
          </a:p>
        </p:txBody>
      </p:sp>
    </p:spTree>
    <p:extLst>
      <p:ext uri="{BB962C8B-B14F-4D97-AF65-F5344CB8AC3E}">
        <p14:creationId xmlns:p14="http://schemas.microsoft.com/office/powerpoint/2010/main" val="1033366072"/>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7B554BB6-14AD-4460-BB32-0521644B0054}"/>
              </a:ext>
            </a:extLst>
          </p:cNvPr>
          <p:cNvSpPr>
            <a:spLocks noGrp="1" noChangeArrowheads="1"/>
          </p:cNvSpPr>
          <p:nvPr>
            <p:ph type="title"/>
          </p:nvPr>
        </p:nvSpPr>
        <p:spPr/>
        <p:txBody>
          <a:bodyPr/>
          <a:lstStyle/>
          <a:p>
            <a:r>
              <a:rPr lang="en-AU" altLang="en-US" b="1"/>
              <a:t>ABL disease in humans</a:t>
            </a:r>
          </a:p>
        </p:txBody>
      </p:sp>
      <p:sp>
        <p:nvSpPr>
          <p:cNvPr id="58372" name="Rectangle 1">
            <a:extLst>
              <a:ext uri="{FF2B5EF4-FFF2-40B4-BE49-F238E27FC236}">
                <a16:creationId xmlns:a16="http://schemas.microsoft.com/office/drawing/2014/main" id="{A55DCE21-E1A9-4E71-8B7B-3965BD64079A}"/>
              </a:ext>
            </a:extLst>
          </p:cNvPr>
          <p:cNvSpPr>
            <a:spLocks noChangeArrowheads="1"/>
          </p:cNvSpPr>
          <p:nvPr/>
        </p:nvSpPr>
        <p:spPr bwMode="auto">
          <a:xfrm>
            <a:off x="1905000" y="1619251"/>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dirty="0">
                <a:solidFill>
                  <a:srgbClr val="000000"/>
                </a:solidFill>
              </a:rPr>
              <a:t>The disease </a:t>
            </a:r>
            <a:r>
              <a:rPr lang="en-AU" altLang="en-US" dirty="0">
                <a:solidFill>
                  <a:srgbClr val="FF0000"/>
                </a:solidFill>
              </a:rPr>
              <a:t>affects the nervous system in humans</a:t>
            </a:r>
            <a:r>
              <a:rPr lang="en-AU" altLang="en-US" dirty="0">
                <a:solidFill>
                  <a:srgbClr val="000000"/>
                </a:solidFill>
              </a:rPr>
              <a:t>, and </a:t>
            </a:r>
            <a:r>
              <a:rPr lang="en-AU" altLang="en-US" dirty="0">
                <a:solidFill>
                  <a:srgbClr val="FF0000"/>
                </a:solidFill>
              </a:rPr>
              <a:t>can cause fatal encephalitis </a:t>
            </a:r>
            <a:r>
              <a:rPr lang="en-AU" altLang="en-US" dirty="0">
                <a:solidFill>
                  <a:srgbClr val="000000"/>
                </a:solidFill>
              </a:rPr>
              <a:t>(inflammation of the brain), shown at right below.</a:t>
            </a:r>
          </a:p>
        </p:txBody>
      </p:sp>
      <p:pic>
        <p:nvPicPr>
          <p:cNvPr id="58373" name="Picture 2">
            <a:extLst>
              <a:ext uri="{FF2B5EF4-FFF2-40B4-BE49-F238E27FC236}">
                <a16:creationId xmlns:a16="http://schemas.microsoft.com/office/drawing/2014/main" id="{F5967CCD-5F1A-4DFC-A4E8-D08DDAF324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62201"/>
            <a:ext cx="27432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3">
            <a:extLst>
              <a:ext uri="{FF2B5EF4-FFF2-40B4-BE49-F238E27FC236}">
                <a16:creationId xmlns:a16="http://schemas.microsoft.com/office/drawing/2014/main" id="{D351ACF8-82F4-4AB4-BF2D-9F8C21BA47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359026"/>
            <a:ext cx="30480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
            <a:extLst>
              <a:ext uri="{FF2B5EF4-FFF2-40B4-BE49-F238E27FC236}">
                <a16:creationId xmlns:a16="http://schemas.microsoft.com/office/drawing/2014/main" id="{4DFAD232-D67E-4BC7-AA4D-455A5E8D63F3}"/>
              </a:ext>
            </a:extLst>
          </p:cNvPr>
          <p:cNvSpPr txBox="1"/>
          <p:nvPr/>
        </p:nvSpPr>
        <p:spPr>
          <a:xfrm rot="16200000">
            <a:off x="7663656" y="4442619"/>
            <a:ext cx="3201988" cy="215900"/>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AU" sz="800" dirty="0">
                <a:solidFill>
                  <a:srgbClr val="FFFFFF">
                    <a:lumMod val="50000"/>
                  </a:srgbClr>
                </a:solidFill>
              </a:rPr>
              <a:t>Science Photo Library/Living Art Enterprises, LLC/Science Source</a:t>
            </a:r>
          </a:p>
        </p:txBody>
      </p:sp>
    </p:spTree>
    <p:extLst>
      <p:ext uri="{BB962C8B-B14F-4D97-AF65-F5344CB8AC3E}">
        <p14:creationId xmlns:p14="http://schemas.microsoft.com/office/powerpoint/2010/main" val="1924644885"/>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000AF6EA-10D9-4666-A6B6-541EFD869F9B}"/>
              </a:ext>
            </a:extLst>
          </p:cNvPr>
          <p:cNvSpPr>
            <a:spLocks noGrp="1" noChangeArrowheads="1"/>
          </p:cNvSpPr>
          <p:nvPr>
            <p:ph type="title"/>
          </p:nvPr>
        </p:nvSpPr>
        <p:spPr>
          <a:xfrm>
            <a:off x="1083426" y="304800"/>
            <a:ext cx="8229600" cy="685800"/>
          </a:xfrm>
        </p:spPr>
        <p:txBody>
          <a:bodyPr>
            <a:normAutofit fontScale="90000"/>
          </a:bodyPr>
          <a:lstStyle/>
          <a:p>
            <a:r>
              <a:rPr lang="en-AU" altLang="en-US" b="1" dirty="0"/>
              <a:t>Australian bat lyssavirus life cycle</a:t>
            </a:r>
          </a:p>
        </p:txBody>
      </p:sp>
      <p:grpSp>
        <p:nvGrpSpPr>
          <p:cNvPr id="60420" name="Group 21">
            <a:extLst>
              <a:ext uri="{FF2B5EF4-FFF2-40B4-BE49-F238E27FC236}">
                <a16:creationId xmlns:a16="http://schemas.microsoft.com/office/drawing/2014/main" id="{05BB857E-3061-48A7-8258-DA8276710772}"/>
              </a:ext>
            </a:extLst>
          </p:cNvPr>
          <p:cNvGrpSpPr>
            <a:grpSpLocks/>
          </p:cNvGrpSpPr>
          <p:nvPr/>
        </p:nvGrpSpPr>
        <p:grpSpPr bwMode="auto">
          <a:xfrm>
            <a:off x="1609478" y="2276474"/>
            <a:ext cx="8710470" cy="4221718"/>
            <a:chOff x="85176" y="2276057"/>
            <a:chExt cx="8710775" cy="2200385"/>
          </a:xfrm>
        </p:grpSpPr>
        <p:cxnSp>
          <p:nvCxnSpPr>
            <p:cNvPr id="60421" name="Straight Arrow Connector 25">
              <a:extLst>
                <a:ext uri="{FF2B5EF4-FFF2-40B4-BE49-F238E27FC236}">
                  <a16:creationId xmlns:a16="http://schemas.microsoft.com/office/drawing/2014/main" id="{B0F0C928-E0C2-40FD-8322-4B545B4CCB05}"/>
                </a:ext>
              </a:extLst>
            </p:cNvPr>
            <p:cNvCxnSpPr>
              <a:cxnSpLocks noChangeShapeType="1"/>
            </p:cNvCxnSpPr>
            <p:nvPr/>
          </p:nvCxnSpPr>
          <p:spPr bwMode="auto">
            <a:xfrm>
              <a:off x="5629601" y="3879652"/>
              <a:ext cx="618799" cy="8087"/>
            </a:xfrm>
            <a:prstGeom prst="straightConnector1">
              <a:avLst/>
            </a:prstGeom>
            <a:noFill/>
            <a:ln w="28575" algn="ctr">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60422" name="Straight Arrow Connector 23">
              <a:extLst>
                <a:ext uri="{FF2B5EF4-FFF2-40B4-BE49-F238E27FC236}">
                  <a16:creationId xmlns:a16="http://schemas.microsoft.com/office/drawing/2014/main" id="{A6952167-76BA-40AA-B2E9-C38FAD6E4028}"/>
                </a:ext>
              </a:extLst>
            </p:cNvPr>
            <p:cNvCxnSpPr>
              <a:cxnSpLocks noChangeShapeType="1"/>
            </p:cNvCxnSpPr>
            <p:nvPr/>
          </p:nvCxnSpPr>
          <p:spPr bwMode="auto">
            <a:xfrm>
              <a:off x="2724796" y="3875609"/>
              <a:ext cx="618799" cy="8087"/>
            </a:xfrm>
            <a:prstGeom prst="straightConnector1">
              <a:avLst/>
            </a:prstGeom>
            <a:noFill/>
            <a:ln w="28575" algn="ctr">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60423" name="Straight Arrow Connector 18">
              <a:extLst>
                <a:ext uri="{FF2B5EF4-FFF2-40B4-BE49-F238E27FC236}">
                  <a16:creationId xmlns:a16="http://schemas.microsoft.com/office/drawing/2014/main" id="{7D3B151B-8804-4F93-838A-525A2B542147}"/>
                </a:ext>
              </a:extLst>
            </p:cNvPr>
            <p:cNvCxnSpPr>
              <a:cxnSpLocks noChangeShapeType="1"/>
            </p:cNvCxnSpPr>
            <p:nvPr/>
          </p:nvCxnSpPr>
          <p:spPr bwMode="auto">
            <a:xfrm flipH="1">
              <a:off x="4550272" y="2786627"/>
              <a:ext cx="1" cy="612355"/>
            </a:xfrm>
            <a:prstGeom prst="straightConnector1">
              <a:avLst/>
            </a:prstGeom>
            <a:noFill/>
            <a:ln w="28575" algn="ctr">
              <a:solidFill>
                <a:schemeClr val="accent1"/>
              </a:solidFill>
              <a:round/>
              <a:headEnd/>
              <a:tailEnd type="triangle" w="med" len="med"/>
            </a:ln>
            <a:extLst>
              <a:ext uri="{909E8E84-426E-40DD-AFC4-6F175D3DCCD1}">
                <a14:hiddenFill xmlns:a14="http://schemas.microsoft.com/office/drawing/2010/main">
                  <a:noFill/>
                </a14:hiddenFill>
              </a:ext>
            </a:extLst>
          </p:spPr>
        </p:cxnSp>
        <p:grpSp>
          <p:nvGrpSpPr>
            <p:cNvPr id="60424" name="Group 10">
              <a:extLst>
                <a:ext uri="{FF2B5EF4-FFF2-40B4-BE49-F238E27FC236}">
                  <a16:creationId xmlns:a16="http://schemas.microsoft.com/office/drawing/2014/main" id="{CDB971FD-69AA-43C1-9305-265584F45208}"/>
                </a:ext>
              </a:extLst>
            </p:cNvPr>
            <p:cNvGrpSpPr>
              <a:grpSpLocks/>
            </p:cNvGrpSpPr>
            <p:nvPr/>
          </p:nvGrpSpPr>
          <p:grpSpPr bwMode="auto">
            <a:xfrm>
              <a:off x="3347847" y="2276057"/>
              <a:ext cx="2436898" cy="796970"/>
              <a:chOff x="3156053" y="2276057"/>
              <a:chExt cx="2436898" cy="796970"/>
            </a:xfrm>
          </p:grpSpPr>
          <p:sp>
            <p:nvSpPr>
              <p:cNvPr id="16" name="Rounded Rectangle 15">
                <a:extLst>
                  <a:ext uri="{FF2B5EF4-FFF2-40B4-BE49-F238E27FC236}">
                    <a16:creationId xmlns:a16="http://schemas.microsoft.com/office/drawing/2014/main" id="{56BAB5F1-7864-4BC2-BC52-E7DCB4D60AF5}"/>
                  </a:ext>
                </a:extLst>
              </p:cNvPr>
              <p:cNvSpPr/>
              <p:nvPr/>
            </p:nvSpPr>
            <p:spPr bwMode="auto">
              <a:xfrm>
                <a:off x="3156053" y="2276057"/>
                <a:ext cx="2436898" cy="796970"/>
              </a:xfrm>
              <a:prstGeom prst="roundRect">
                <a:avLst/>
              </a:prstGeom>
              <a:solidFill>
                <a:schemeClr val="bg2">
                  <a:lumMod val="20000"/>
                  <a:lumOff val="80000"/>
                </a:schemeClr>
              </a:solidFill>
              <a:ln w="28575" cap="flat" cmpd="sng" algn="ctr">
                <a:solidFill>
                  <a:schemeClr val="accent1"/>
                </a:soli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AU">
                  <a:solidFill>
                    <a:srgbClr val="000000"/>
                  </a:solidFill>
                  <a:latin typeface="Arial" charset="0"/>
                  <a:ea typeface="MS PGothic" panose="020B0600070205080204" pitchFamily="34" charset="-128"/>
                </a:endParaRPr>
              </a:p>
            </p:txBody>
          </p:sp>
          <p:sp>
            <p:nvSpPr>
              <p:cNvPr id="60435" name="TextBox 3">
                <a:extLst>
                  <a:ext uri="{FF2B5EF4-FFF2-40B4-BE49-F238E27FC236}">
                    <a16:creationId xmlns:a16="http://schemas.microsoft.com/office/drawing/2014/main" id="{4274A5AA-E3C1-4FCE-8AB4-76DA2D3C5FE5}"/>
                  </a:ext>
                </a:extLst>
              </p:cNvPr>
              <p:cNvSpPr txBox="1">
                <a:spLocks noChangeArrowheads="1"/>
              </p:cNvSpPr>
              <p:nvPr/>
            </p:nvSpPr>
            <p:spPr bwMode="auto">
              <a:xfrm>
                <a:off x="3358608" y="2370290"/>
                <a:ext cx="2164492" cy="62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dirty="0">
                    <a:solidFill>
                      <a:srgbClr val="013658"/>
                    </a:solidFill>
                  </a:rPr>
                  <a:t>ABL transmission occurs when infected bat saliva enters human body </a:t>
                </a:r>
              </a:p>
            </p:txBody>
          </p:sp>
        </p:grpSp>
        <p:grpSp>
          <p:nvGrpSpPr>
            <p:cNvPr id="60425" name="Group 11">
              <a:extLst>
                <a:ext uri="{FF2B5EF4-FFF2-40B4-BE49-F238E27FC236}">
                  <a16:creationId xmlns:a16="http://schemas.microsoft.com/office/drawing/2014/main" id="{4581BC35-59A3-44B5-81AB-3FEA73581B26}"/>
                </a:ext>
              </a:extLst>
            </p:cNvPr>
            <p:cNvGrpSpPr>
              <a:grpSpLocks/>
            </p:cNvGrpSpPr>
            <p:nvPr/>
          </p:nvGrpSpPr>
          <p:grpSpPr bwMode="auto">
            <a:xfrm>
              <a:off x="85176" y="3238536"/>
              <a:ext cx="2772999" cy="1237906"/>
              <a:chOff x="96582" y="3239537"/>
              <a:chExt cx="2772999" cy="1237906"/>
            </a:xfrm>
          </p:grpSpPr>
          <p:sp>
            <p:nvSpPr>
              <p:cNvPr id="15" name="Rounded Rectangle 14">
                <a:extLst>
                  <a:ext uri="{FF2B5EF4-FFF2-40B4-BE49-F238E27FC236}">
                    <a16:creationId xmlns:a16="http://schemas.microsoft.com/office/drawing/2014/main" id="{444B26B7-0D06-4462-9373-76BEA129CE57}"/>
                  </a:ext>
                </a:extLst>
              </p:cNvPr>
              <p:cNvSpPr/>
              <p:nvPr/>
            </p:nvSpPr>
            <p:spPr bwMode="auto">
              <a:xfrm>
                <a:off x="96582" y="3239537"/>
                <a:ext cx="2772998" cy="1237906"/>
              </a:xfrm>
              <a:prstGeom prst="roundRect">
                <a:avLst/>
              </a:prstGeom>
              <a:solidFill>
                <a:schemeClr val="bg2">
                  <a:lumMod val="20000"/>
                  <a:lumOff val="80000"/>
                </a:schemeClr>
              </a:solidFill>
              <a:ln w="28575" cap="flat" cmpd="sng" algn="ctr">
                <a:solidFill>
                  <a:schemeClr val="accent1"/>
                </a:soli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AU">
                  <a:solidFill>
                    <a:srgbClr val="000000"/>
                  </a:solidFill>
                  <a:latin typeface="Arial" charset="0"/>
                  <a:ea typeface="MS PGothic" panose="020B0600070205080204" pitchFamily="34" charset="-128"/>
                </a:endParaRPr>
              </a:p>
            </p:txBody>
          </p:sp>
          <p:sp>
            <p:nvSpPr>
              <p:cNvPr id="60433" name="TextBox 4">
                <a:extLst>
                  <a:ext uri="{FF2B5EF4-FFF2-40B4-BE49-F238E27FC236}">
                    <a16:creationId xmlns:a16="http://schemas.microsoft.com/office/drawing/2014/main" id="{BF9CD2D7-9C28-47AC-954E-FB26FC1BFE85}"/>
                  </a:ext>
                </a:extLst>
              </p:cNvPr>
              <p:cNvSpPr txBox="1">
                <a:spLocks noChangeArrowheads="1"/>
              </p:cNvSpPr>
              <p:nvPr/>
            </p:nvSpPr>
            <p:spPr bwMode="auto">
              <a:xfrm>
                <a:off x="208015" y="3418704"/>
                <a:ext cx="2661566" cy="105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AU" altLang="en-US" dirty="0">
                    <a:solidFill>
                      <a:srgbClr val="013658"/>
                    </a:solidFill>
                  </a:rPr>
                  <a:t>Infected reservoir</a:t>
                </a:r>
                <a:br>
                  <a:rPr lang="en-AU" altLang="en-US" dirty="0">
                    <a:solidFill>
                      <a:srgbClr val="013658"/>
                    </a:solidFill>
                  </a:rPr>
                </a:br>
                <a:r>
                  <a:rPr lang="en-AU" altLang="en-US" dirty="0">
                    <a:solidFill>
                      <a:srgbClr val="013658"/>
                    </a:solidFill>
                  </a:rPr>
                  <a:t>bat </a:t>
                </a:r>
                <a:r>
                  <a:rPr lang="en-AU" altLang="en-US" dirty="0" smtClean="0">
                    <a:solidFill>
                      <a:srgbClr val="013658"/>
                    </a:solidFill>
                  </a:rPr>
                  <a:t>host</a:t>
                </a:r>
                <a:endParaRPr lang="en-AU" altLang="en-US" dirty="0">
                  <a:solidFill>
                    <a:srgbClr val="013658"/>
                  </a:solidFill>
                </a:endParaRPr>
              </a:p>
              <a:p>
                <a:pPr algn="ctr" eaLnBrk="0" fontAlgn="base" hangingPunct="0">
                  <a:spcBef>
                    <a:spcPct val="0"/>
                  </a:spcBef>
                  <a:spcAft>
                    <a:spcPct val="0"/>
                  </a:spcAft>
                </a:pPr>
                <a:endParaRPr lang="en-AU" altLang="en-US" dirty="0">
                  <a:solidFill>
                    <a:srgbClr val="013658"/>
                  </a:solidFill>
                </a:endParaRPr>
              </a:p>
              <a:p>
                <a:pPr algn="ctr" eaLnBrk="0" fontAlgn="base" hangingPunct="0">
                  <a:spcBef>
                    <a:spcPct val="0"/>
                  </a:spcBef>
                  <a:spcAft>
                    <a:spcPct val="0"/>
                  </a:spcAft>
                </a:pPr>
                <a:r>
                  <a:rPr lang="en-AU" altLang="en-US" dirty="0">
                    <a:solidFill>
                      <a:srgbClr val="013658"/>
                    </a:solidFill>
                  </a:rPr>
                  <a:t>Virus </a:t>
                </a:r>
                <a:r>
                  <a:rPr lang="en-AU" altLang="en-US" dirty="0" smtClean="0">
                    <a:solidFill>
                      <a:srgbClr val="013658"/>
                    </a:solidFill>
                  </a:rPr>
                  <a:t>replicates within the bat &amp; found </a:t>
                </a:r>
                <a:r>
                  <a:rPr lang="en-AU" altLang="en-US" dirty="0">
                    <a:solidFill>
                      <a:srgbClr val="013658"/>
                    </a:solidFill>
                  </a:rPr>
                  <a:t>in the nervous system of bats &amp; 4 flying-fox species</a:t>
                </a:r>
              </a:p>
            </p:txBody>
          </p:sp>
        </p:grpSp>
        <p:grpSp>
          <p:nvGrpSpPr>
            <p:cNvPr id="60426" name="Group 12">
              <a:extLst>
                <a:ext uri="{FF2B5EF4-FFF2-40B4-BE49-F238E27FC236}">
                  <a16:creationId xmlns:a16="http://schemas.microsoft.com/office/drawing/2014/main" id="{1616C3F2-420A-4ED5-A3A7-0B1CF208CAEA}"/>
                </a:ext>
              </a:extLst>
            </p:cNvPr>
            <p:cNvGrpSpPr>
              <a:grpSpLocks/>
            </p:cNvGrpSpPr>
            <p:nvPr/>
          </p:nvGrpSpPr>
          <p:grpSpPr bwMode="auto">
            <a:xfrm>
              <a:off x="3347847" y="3353351"/>
              <a:ext cx="2436898" cy="1058739"/>
              <a:chOff x="3156053" y="3353351"/>
              <a:chExt cx="2436898" cy="1058739"/>
            </a:xfrm>
          </p:grpSpPr>
          <p:sp>
            <p:nvSpPr>
              <p:cNvPr id="14" name="Rounded Rectangle 13">
                <a:extLst>
                  <a:ext uri="{FF2B5EF4-FFF2-40B4-BE49-F238E27FC236}">
                    <a16:creationId xmlns:a16="http://schemas.microsoft.com/office/drawing/2014/main" id="{DF8F7CB0-7304-4843-9ACF-39E791DDF233}"/>
                  </a:ext>
                </a:extLst>
              </p:cNvPr>
              <p:cNvSpPr/>
              <p:nvPr/>
            </p:nvSpPr>
            <p:spPr bwMode="auto">
              <a:xfrm>
                <a:off x="3156053" y="3395309"/>
                <a:ext cx="2436898" cy="990656"/>
              </a:xfrm>
              <a:prstGeom prst="roundRect">
                <a:avLst/>
              </a:prstGeom>
              <a:solidFill>
                <a:schemeClr val="bg2">
                  <a:lumMod val="20000"/>
                  <a:lumOff val="80000"/>
                </a:schemeClr>
              </a:solidFill>
              <a:ln w="28575" cap="flat" cmpd="sng" algn="ctr">
                <a:solidFill>
                  <a:schemeClr val="accent1"/>
                </a:soli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AU">
                  <a:solidFill>
                    <a:srgbClr val="000000"/>
                  </a:solidFill>
                  <a:latin typeface="Arial" charset="0"/>
                  <a:ea typeface="MS PGothic" panose="020B0600070205080204" pitchFamily="34" charset="-128"/>
                </a:endParaRPr>
              </a:p>
            </p:txBody>
          </p:sp>
          <p:sp>
            <p:nvSpPr>
              <p:cNvPr id="60431" name="Rectangle 6">
                <a:extLst>
                  <a:ext uri="{FF2B5EF4-FFF2-40B4-BE49-F238E27FC236}">
                    <a16:creationId xmlns:a16="http://schemas.microsoft.com/office/drawing/2014/main" id="{52C1CE18-59D5-4A25-A294-E645851C0B07}"/>
                  </a:ext>
                </a:extLst>
              </p:cNvPr>
              <p:cNvSpPr>
                <a:spLocks noChangeArrowheads="1"/>
              </p:cNvSpPr>
              <p:nvPr/>
            </p:nvSpPr>
            <p:spPr bwMode="auto">
              <a:xfrm>
                <a:off x="3347918" y="3353351"/>
                <a:ext cx="2133600" cy="105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AU" altLang="en-US" dirty="0">
                    <a:solidFill>
                      <a:srgbClr val="013658"/>
                    </a:solidFill>
                  </a:rPr>
                  <a:t>Human infected when saliva enters body via bite, scratch, entering pre-existing break in skin, mucous membranes</a:t>
                </a:r>
              </a:p>
            </p:txBody>
          </p:sp>
        </p:grpSp>
        <p:grpSp>
          <p:nvGrpSpPr>
            <p:cNvPr id="60427" name="Group 16">
              <a:extLst>
                <a:ext uri="{FF2B5EF4-FFF2-40B4-BE49-F238E27FC236}">
                  <a16:creationId xmlns:a16="http://schemas.microsoft.com/office/drawing/2014/main" id="{5021328F-936F-455C-91DC-00149BAA373F}"/>
                </a:ext>
              </a:extLst>
            </p:cNvPr>
            <p:cNvGrpSpPr>
              <a:grpSpLocks/>
            </p:cNvGrpSpPr>
            <p:nvPr/>
          </p:nvGrpSpPr>
          <p:grpSpPr bwMode="auto">
            <a:xfrm>
              <a:off x="6205151" y="3395309"/>
              <a:ext cx="2590800" cy="990656"/>
              <a:chOff x="5747951" y="3395309"/>
              <a:chExt cx="2590800" cy="990656"/>
            </a:xfrm>
          </p:grpSpPr>
          <p:sp>
            <p:nvSpPr>
              <p:cNvPr id="10" name="Rounded Rectangle 9">
                <a:extLst>
                  <a:ext uri="{FF2B5EF4-FFF2-40B4-BE49-F238E27FC236}">
                    <a16:creationId xmlns:a16="http://schemas.microsoft.com/office/drawing/2014/main" id="{A5774AE5-7238-41BE-ABAA-89E2F0AE6A41}"/>
                  </a:ext>
                </a:extLst>
              </p:cNvPr>
              <p:cNvSpPr/>
              <p:nvPr/>
            </p:nvSpPr>
            <p:spPr bwMode="auto">
              <a:xfrm>
                <a:off x="5791111" y="3395309"/>
                <a:ext cx="2438487" cy="990656"/>
              </a:xfrm>
              <a:prstGeom prst="roundRect">
                <a:avLst/>
              </a:prstGeom>
              <a:solidFill>
                <a:schemeClr val="bg2">
                  <a:lumMod val="20000"/>
                  <a:lumOff val="80000"/>
                </a:schemeClr>
              </a:solidFill>
              <a:ln w="28575" cap="flat" cmpd="sng" algn="ctr">
                <a:solidFill>
                  <a:schemeClr val="accent1"/>
                </a:solidFill>
                <a:prstDash val="solid"/>
                <a:round/>
                <a:headEnd type="none" w="med" len="med"/>
                <a:tailEnd type="none" w="med" len="med"/>
              </a:ln>
              <a:effectLst/>
            </p:spPr>
            <p:txBody>
              <a:bodyPr/>
              <a:lstStyle/>
              <a:p>
                <a:pPr algn="ctr" eaLnBrk="0" fontAlgn="base" hangingPunct="0">
                  <a:spcBef>
                    <a:spcPct val="0"/>
                  </a:spcBef>
                  <a:spcAft>
                    <a:spcPct val="0"/>
                  </a:spcAft>
                  <a:defRPr/>
                </a:pPr>
                <a:endParaRPr lang="en-AU">
                  <a:solidFill>
                    <a:srgbClr val="000000"/>
                  </a:solidFill>
                  <a:latin typeface="Arial" charset="0"/>
                  <a:ea typeface="MS PGothic" panose="020B0600070205080204" pitchFamily="34" charset="-128"/>
                </a:endParaRPr>
              </a:p>
            </p:txBody>
          </p:sp>
          <p:sp>
            <p:nvSpPr>
              <p:cNvPr id="60429" name="Rectangle 7">
                <a:extLst>
                  <a:ext uri="{FF2B5EF4-FFF2-40B4-BE49-F238E27FC236}">
                    <a16:creationId xmlns:a16="http://schemas.microsoft.com/office/drawing/2014/main" id="{E249CBED-3AC2-4DC5-AA1D-A33E7454A6FB}"/>
                  </a:ext>
                </a:extLst>
              </p:cNvPr>
              <p:cNvSpPr>
                <a:spLocks noChangeArrowheads="1"/>
              </p:cNvSpPr>
              <p:nvPr/>
            </p:nvSpPr>
            <p:spPr bwMode="auto">
              <a:xfrm>
                <a:off x="5747951" y="3555698"/>
                <a:ext cx="2590800" cy="62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AU" altLang="en-US" dirty="0">
                    <a:solidFill>
                      <a:srgbClr val="013658"/>
                    </a:solidFill>
                  </a:rPr>
                  <a:t>Virus </a:t>
                </a:r>
                <a:r>
                  <a:rPr lang="en-AU" altLang="en-US" dirty="0" smtClean="0">
                    <a:solidFill>
                      <a:srgbClr val="013658"/>
                    </a:solidFill>
                  </a:rPr>
                  <a:t>replicates in human host,</a:t>
                </a:r>
                <a:r>
                  <a:rPr lang="en-AU" altLang="en-US" dirty="0">
                    <a:solidFill>
                      <a:srgbClr val="013658"/>
                    </a:solidFill>
                  </a:rPr>
                  <a:t/>
                </a:r>
                <a:br>
                  <a:rPr lang="en-AU" altLang="en-US" dirty="0">
                    <a:solidFill>
                      <a:srgbClr val="013658"/>
                    </a:solidFill>
                  </a:rPr>
                </a:br>
                <a:r>
                  <a:rPr lang="en-AU" altLang="en-US" dirty="0">
                    <a:solidFill>
                      <a:srgbClr val="013658"/>
                    </a:solidFill>
                  </a:rPr>
                  <a:t>travels to brain via</a:t>
                </a:r>
                <a:br>
                  <a:rPr lang="en-AU" altLang="en-US" dirty="0">
                    <a:solidFill>
                      <a:srgbClr val="013658"/>
                    </a:solidFill>
                  </a:rPr>
                </a:br>
                <a:r>
                  <a:rPr lang="en-AU" altLang="en-US" dirty="0">
                    <a:solidFill>
                      <a:srgbClr val="013658"/>
                    </a:solidFill>
                  </a:rPr>
                  <a:t>nervous system</a:t>
                </a:r>
              </a:p>
            </p:txBody>
          </p:sp>
        </p:grpSp>
      </p:grpSp>
      <p:pic>
        <p:nvPicPr>
          <p:cNvPr id="2050" name="Picture 2" descr="The spread and evolution of rabies virus: conquering new frontiers. -  Abstract - Europe PMC">
            <a:extLst>
              <a:ext uri="{FF2B5EF4-FFF2-40B4-BE49-F238E27FC236}">
                <a16:creationId xmlns:a16="http://schemas.microsoft.com/office/drawing/2014/main" id="{E5CB18E0-4E16-F447-B86C-DA85CA38C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383" y="265295"/>
            <a:ext cx="3551118" cy="402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54296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F7621A3-1540-459B-B360-F094E71857D8}"/>
              </a:ext>
            </a:extLst>
          </p:cNvPr>
          <p:cNvSpPr>
            <a:spLocks noGrp="1" noChangeArrowheads="1"/>
          </p:cNvSpPr>
          <p:nvPr>
            <p:ph type="title"/>
          </p:nvPr>
        </p:nvSpPr>
        <p:spPr>
          <a:xfrm>
            <a:off x="1035268" y="188912"/>
            <a:ext cx="11062139" cy="1485900"/>
          </a:xfrm>
        </p:spPr>
        <p:txBody>
          <a:bodyPr/>
          <a:lstStyle/>
          <a:p>
            <a:r>
              <a:rPr lang="en-AU"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Recap:</a:t>
            </a:r>
            <a:r>
              <a:rPr lang="en-AU" b="1" dirty="0">
                <a:latin typeface="Calibri" panose="020F0502020204030204" pitchFamily="34" charset="0"/>
                <a:ea typeface="Calibri" panose="020F0502020204030204" pitchFamily="34" charset="0"/>
                <a:cs typeface="Times New Roman" panose="02020603050405020304" pitchFamily="18" charset="0"/>
              </a:rPr>
              <a:t> </a:t>
            </a:r>
            <a:r>
              <a:rPr lang="en-AU" b="1" dirty="0">
                <a:latin typeface="+mn-lt"/>
                <a:ea typeface="Calibri" panose="020F0502020204030204" pitchFamily="34" charset="0"/>
                <a:cs typeface="Times New Roman" panose="02020603050405020304" pitchFamily="18" charset="0"/>
              </a:rPr>
              <a:t>Define the term t</a:t>
            </a:r>
            <a:r>
              <a:rPr lang="en-AU" altLang="en-US" b="1" dirty="0">
                <a:latin typeface="+mn-lt"/>
              </a:rPr>
              <a:t>ransmission and the two modes of transmission</a:t>
            </a:r>
          </a:p>
        </p:txBody>
      </p:sp>
      <p:sp>
        <p:nvSpPr>
          <p:cNvPr id="12292" name="Rectangle 1">
            <a:extLst>
              <a:ext uri="{FF2B5EF4-FFF2-40B4-BE49-F238E27FC236}">
                <a16:creationId xmlns:a16="http://schemas.microsoft.com/office/drawing/2014/main" id="{295A2462-64C8-4451-B58F-8D5DA633AA89}"/>
              </a:ext>
            </a:extLst>
          </p:cNvPr>
          <p:cNvSpPr>
            <a:spLocks noChangeArrowheads="1"/>
          </p:cNvSpPr>
          <p:nvPr/>
        </p:nvSpPr>
        <p:spPr bwMode="auto">
          <a:xfrm>
            <a:off x="1116724" y="1776905"/>
            <a:ext cx="10644352" cy="402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lnSpc>
                <a:spcPts val="2200"/>
              </a:lnSpc>
              <a:spcBef>
                <a:spcPct val="0"/>
              </a:spcBef>
              <a:spcAft>
                <a:spcPct val="0"/>
              </a:spcAft>
            </a:pPr>
            <a:r>
              <a:rPr lang="en-AU" altLang="en-US" b="1" dirty="0">
                <a:solidFill>
                  <a:srgbClr val="000000"/>
                </a:solidFill>
              </a:rPr>
              <a:t>Transmission</a:t>
            </a:r>
            <a:r>
              <a:rPr lang="en-AU" altLang="en-US" dirty="0">
                <a:solidFill>
                  <a:srgbClr val="000000"/>
                </a:solidFill>
              </a:rPr>
              <a:t> is how the pathogen is transferred from the host and/or a reservoir to a susceptible host, which can involve developmental stages occurring in the</a:t>
            </a:r>
          </a:p>
          <a:p>
            <a:pPr eaLnBrk="0" fontAlgn="base" hangingPunct="0">
              <a:lnSpc>
                <a:spcPts val="2200"/>
              </a:lnSpc>
              <a:spcBef>
                <a:spcPct val="0"/>
              </a:spcBef>
              <a:spcAft>
                <a:spcPct val="0"/>
              </a:spcAft>
            </a:pPr>
            <a:r>
              <a:rPr lang="en-AU" altLang="en-US" dirty="0">
                <a:solidFill>
                  <a:srgbClr val="000000"/>
                </a:solidFill>
              </a:rPr>
              <a:t>environment or in vectors. </a:t>
            </a:r>
          </a:p>
          <a:p>
            <a:pPr eaLnBrk="0" fontAlgn="base" hangingPunct="0">
              <a:lnSpc>
                <a:spcPts val="2200"/>
              </a:lnSpc>
              <a:spcBef>
                <a:spcPct val="0"/>
              </a:spcBef>
              <a:spcAft>
                <a:spcPct val="0"/>
              </a:spcAft>
            </a:pPr>
            <a:endParaRPr lang="en-AU" altLang="en-US" dirty="0">
              <a:solidFill>
                <a:srgbClr val="000000"/>
              </a:solidFill>
            </a:endParaRPr>
          </a:p>
          <a:p>
            <a:pPr eaLnBrk="0" fontAlgn="base" hangingPunct="0">
              <a:lnSpc>
                <a:spcPts val="2200"/>
              </a:lnSpc>
              <a:spcBef>
                <a:spcPct val="0"/>
              </a:spcBef>
              <a:spcAft>
                <a:spcPct val="0"/>
              </a:spcAft>
            </a:pPr>
            <a:r>
              <a:rPr lang="en-AU" altLang="en-US" b="1" dirty="0">
                <a:solidFill>
                  <a:srgbClr val="000000"/>
                </a:solidFill>
              </a:rPr>
              <a:t>Vectors</a:t>
            </a:r>
            <a:r>
              <a:rPr lang="en-AU" altLang="en-US" dirty="0">
                <a:solidFill>
                  <a:srgbClr val="000000"/>
                </a:solidFill>
              </a:rPr>
              <a:t> are living or non-living things that transport pathogens from the</a:t>
            </a:r>
          </a:p>
          <a:p>
            <a:pPr eaLnBrk="0" fontAlgn="base" hangingPunct="0">
              <a:lnSpc>
                <a:spcPts val="2200"/>
              </a:lnSpc>
              <a:spcBef>
                <a:spcPct val="0"/>
              </a:spcBef>
              <a:spcAft>
                <a:spcPct val="0"/>
              </a:spcAft>
            </a:pPr>
            <a:r>
              <a:rPr lang="en-AU" altLang="en-US" dirty="0">
                <a:solidFill>
                  <a:srgbClr val="000000"/>
                </a:solidFill>
              </a:rPr>
              <a:t>infected host to a susceptible host. Mosquito vectors transport pathogens through blood feeds. Bat vectors transport pathogens through bites and scratches. </a:t>
            </a:r>
          </a:p>
          <a:p>
            <a:pPr eaLnBrk="0" fontAlgn="base" hangingPunct="0">
              <a:lnSpc>
                <a:spcPts val="2200"/>
              </a:lnSpc>
              <a:spcBef>
                <a:spcPct val="0"/>
              </a:spcBef>
              <a:spcAft>
                <a:spcPct val="0"/>
              </a:spcAft>
            </a:pPr>
            <a:endParaRPr lang="en-AU" altLang="en-US" dirty="0">
              <a:solidFill>
                <a:srgbClr val="000000"/>
              </a:solidFill>
            </a:endParaRPr>
          </a:p>
          <a:p>
            <a:pPr eaLnBrk="0" fontAlgn="base" hangingPunct="0">
              <a:lnSpc>
                <a:spcPts val="2200"/>
              </a:lnSpc>
              <a:spcBef>
                <a:spcPct val="0"/>
              </a:spcBef>
              <a:spcAft>
                <a:spcPct val="0"/>
              </a:spcAft>
            </a:pPr>
            <a:r>
              <a:rPr lang="en-AU" altLang="en-US" dirty="0">
                <a:solidFill>
                  <a:srgbClr val="000000"/>
                </a:solidFill>
              </a:rPr>
              <a:t>The different modes of transmission are commonly classified as direct or indirect. </a:t>
            </a:r>
            <a:r>
              <a:rPr lang="en-AU" altLang="en-US" b="1" dirty="0">
                <a:solidFill>
                  <a:srgbClr val="000000"/>
                </a:solidFill>
              </a:rPr>
              <a:t>Direct </a:t>
            </a:r>
            <a:r>
              <a:rPr lang="en-AU" altLang="en-US" dirty="0">
                <a:solidFill>
                  <a:srgbClr val="000000"/>
                </a:solidFill>
              </a:rPr>
              <a:t>transmission is the transfer of a pathogen from an infected host, or other reservoir, to a susceptible host by direct contact or droplet spread. </a:t>
            </a:r>
          </a:p>
          <a:p>
            <a:pPr eaLnBrk="0" fontAlgn="base" hangingPunct="0">
              <a:lnSpc>
                <a:spcPts val="2200"/>
              </a:lnSpc>
              <a:spcBef>
                <a:spcPct val="0"/>
              </a:spcBef>
              <a:spcAft>
                <a:spcPct val="0"/>
              </a:spcAft>
            </a:pPr>
            <a:endParaRPr lang="en-AU" altLang="en-US" dirty="0">
              <a:solidFill>
                <a:srgbClr val="000000"/>
              </a:solidFill>
            </a:endParaRPr>
          </a:p>
          <a:p>
            <a:pPr eaLnBrk="0" fontAlgn="base" hangingPunct="0">
              <a:lnSpc>
                <a:spcPts val="2200"/>
              </a:lnSpc>
              <a:spcBef>
                <a:spcPct val="0"/>
              </a:spcBef>
              <a:spcAft>
                <a:spcPct val="0"/>
              </a:spcAft>
            </a:pPr>
            <a:r>
              <a:rPr lang="en-AU" altLang="en-US" b="1" dirty="0">
                <a:solidFill>
                  <a:srgbClr val="000000"/>
                </a:solidFill>
              </a:rPr>
              <a:t>Indirect</a:t>
            </a:r>
            <a:r>
              <a:rPr lang="en-AU" altLang="en-US" dirty="0">
                <a:solidFill>
                  <a:srgbClr val="000000"/>
                </a:solidFill>
              </a:rPr>
              <a:t> transmission is the transfer of a pathogen from a reservoir to a host through vectors (inanimate vehicles as well as living intermediaries) or suspended air particles.</a:t>
            </a:r>
          </a:p>
        </p:txBody>
      </p:sp>
    </p:spTree>
    <p:extLst>
      <p:ext uri="{BB962C8B-B14F-4D97-AF65-F5344CB8AC3E}">
        <p14:creationId xmlns:p14="http://schemas.microsoft.com/office/powerpoint/2010/main" val="4223598154"/>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ABL mode of transmission</a:t>
            </a:r>
            <a:endParaRPr lang="en-AU" dirty="0"/>
          </a:p>
        </p:txBody>
      </p:sp>
      <p:sp>
        <p:nvSpPr>
          <p:cNvPr id="3" name="Content Placeholder 2"/>
          <p:cNvSpPr>
            <a:spLocks noGrp="1"/>
          </p:cNvSpPr>
          <p:nvPr>
            <p:ph idx="1"/>
          </p:nvPr>
        </p:nvSpPr>
        <p:spPr>
          <a:xfrm>
            <a:off x="1313411" y="1845425"/>
            <a:ext cx="9601200" cy="4048298"/>
          </a:xfrm>
        </p:spPr>
        <p:txBody>
          <a:bodyPr>
            <a:normAutofit/>
          </a:bodyPr>
          <a:lstStyle/>
          <a:p>
            <a:r>
              <a:rPr lang="en-AU" dirty="0" smtClean="0"/>
              <a:t>Direct contact with an infected host (bat reservoir)</a:t>
            </a:r>
          </a:p>
          <a:p>
            <a:r>
              <a:rPr lang="en-AU" dirty="0" smtClean="0"/>
              <a:t>When an infected bat saliva enters the human body via a scratch or bite</a:t>
            </a:r>
          </a:p>
          <a:p>
            <a:r>
              <a:rPr lang="en-AU" dirty="0" smtClean="0"/>
              <a:t>Saliva can also enter the eyes, nose, mouth or onto a pre-existing break in the skin</a:t>
            </a:r>
          </a:p>
          <a:p>
            <a:pPr marL="0" indent="0">
              <a:buNone/>
            </a:pPr>
            <a:endParaRPr lang="en-AU" dirty="0"/>
          </a:p>
          <a:p>
            <a:pPr marL="0" indent="0">
              <a:buNone/>
            </a:pPr>
            <a:r>
              <a:rPr lang="en-AU" dirty="0" smtClean="0"/>
              <a:t>The spread of this disease in influenced by its mode of transmission – direct contact</a:t>
            </a:r>
          </a:p>
          <a:p>
            <a:r>
              <a:rPr lang="en-AU" dirty="0" smtClean="0"/>
              <a:t>Depends on host behaviour – the host must come into physical contact with an infected bat</a:t>
            </a:r>
          </a:p>
          <a:p>
            <a:r>
              <a:rPr lang="en-AU" dirty="0" smtClean="0"/>
              <a:t>Will only spread if hosts engage in activities that bring them into direct contact and require them to handle bats in areas where the virus is found </a:t>
            </a:r>
          </a:p>
          <a:p>
            <a:endParaRPr lang="en-AU" dirty="0"/>
          </a:p>
        </p:txBody>
      </p:sp>
    </p:spTree>
    <p:extLst>
      <p:ext uri="{BB962C8B-B14F-4D97-AF65-F5344CB8AC3E}">
        <p14:creationId xmlns:p14="http://schemas.microsoft.com/office/powerpoint/2010/main" val="39093546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C303-AD20-2A43-A9BC-2306A1C78A84}"/>
              </a:ext>
            </a:extLst>
          </p:cNvPr>
          <p:cNvSpPr>
            <a:spLocks noGrp="1"/>
          </p:cNvSpPr>
          <p:nvPr>
            <p:ph type="title"/>
          </p:nvPr>
        </p:nvSpPr>
        <p:spPr/>
        <p:txBody>
          <a:bodyPr/>
          <a:lstStyle/>
          <a:p>
            <a:r>
              <a:rPr lang="en-US" dirty="0"/>
              <a:t>Read the following to help complete your notes</a:t>
            </a:r>
          </a:p>
        </p:txBody>
      </p:sp>
      <p:sp>
        <p:nvSpPr>
          <p:cNvPr id="3" name="Content Placeholder 2">
            <a:extLst>
              <a:ext uri="{FF2B5EF4-FFF2-40B4-BE49-F238E27FC236}">
                <a16:creationId xmlns:a16="http://schemas.microsoft.com/office/drawing/2014/main" id="{1A0A18FC-320E-1F4A-87F4-9E69D08E2913}"/>
              </a:ext>
            </a:extLst>
          </p:cNvPr>
          <p:cNvSpPr>
            <a:spLocks noGrp="1"/>
          </p:cNvSpPr>
          <p:nvPr>
            <p:ph idx="1"/>
          </p:nvPr>
        </p:nvSpPr>
        <p:spPr/>
        <p:txBody>
          <a:bodyPr/>
          <a:lstStyle/>
          <a:p>
            <a:r>
              <a:rPr lang="en-US" dirty="0">
                <a:hlinkClick r:id="rId2"/>
              </a:rPr>
              <a:t>http://conditions.health.qld.gov.au/HealthCondition/condition/14/217/10/australian-bat-lyssavirus</a:t>
            </a:r>
            <a:endParaRPr lang="en-US" dirty="0"/>
          </a:p>
          <a:p>
            <a:endParaRPr lang="en-US" dirty="0"/>
          </a:p>
          <a:p>
            <a:r>
              <a:rPr lang="en-US" dirty="0">
                <a:hlinkClick r:id="rId3"/>
              </a:rPr>
              <a:t>https://www.health.nsw.gov.au/Infectious/factsheets/Pages/rabies-australian-bat-lyssavirus-infection.aspx</a:t>
            </a:r>
            <a:endParaRPr lang="en-US" dirty="0"/>
          </a:p>
          <a:p>
            <a:endParaRPr lang="en-US" dirty="0"/>
          </a:p>
          <a:p>
            <a:r>
              <a:rPr lang="en-US" dirty="0">
                <a:hlinkClick r:id="rId4"/>
              </a:rPr>
              <a:t>https://wildlifehealthaustralia.com.au/Portals/0/Documents/FactSheets/mammals/Australian_Bat_Lyssavirus.pdf</a:t>
            </a:r>
            <a:endParaRPr lang="en-US" dirty="0"/>
          </a:p>
          <a:p>
            <a:endParaRPr lang="en-US" dirty="0"/>
          </a:p>
          <a:p>
            <a:endParaRPr lang="en-US" dirty="0"/>
          </a:p>
        </p:txBody>
      </p:sp>
    </p:spTree>
    <p:extLst>
      <p:ext uri="{BB962C8B-B14F-4D97-AF65-F5344CB8AC3E}">
        <p14:creationId xmlns:p14="http://schemas.microsoft.com/office/powerpoint/2010/main" val="2734503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DE81508-C45E-48E6-A424-7E82FA655BF4}"/>
              </a:ext>
            </a:extLst>
          </p:cNvPr>
          <p:cNvGraphicFramePr/>
          <p:nvPr>
            <p:extLst>
              <p:ext uri="{D42A27DB-BD31-4B8C-83A1-F6EECF244321}">
                <p14:modId xmlns:p14="http://schemas.microsoft.com/office/powerpoint/2010/main" val="3870359195"/>
              </p:ext>
            </p:extLst>
          </p:nvPr>
        </p:nvGraphicFramePr>
        <p:xfrm>
          <a:off x="1918137" y="1674812"/>
          <a:ext cx="92964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47D97A65-80AE-FC46-9B9D-BB32D6E234CF}"/>
              </a:ext>
            </a:extLst>
          </p:cNvPr>
          <p:cNvSpPr>
            <a:spLocks noGrp="1" noChangeArrowheads="1"/>
          </p:cNvSpPr>
          <p:nvPr>
            <p:ph type="title"/>
          </p:nvPr>
        </p:nvSpPr>
        <p:spPr>
          <a:xfrm>
            <a:off x="1035268" y="188912"/>
            <a:ext cx="11062139" cy="1485900"/>
          </a:xfrm>
        </p:spPr>
        <p:txBody>
          <a:bodyPr/>
          <a:lstStyle/>
          <a:p>
            <a:r>
              <a:rPr lang="en-AU"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Recap:</a:t>
            </a:r>
            <a:r>
              <a:rPr lang="en-AU" b="1" dirty="0">
                <a:latin typeface="Calibri" panose="020F0502020204030204" pitchFamily="34" charset="0"/>
                <a:ea typeface="Calibri" panose="020F0502020204030204" pitchFamily="34" charset="0"/>
                <a:cs typeface="Times New Roman" panose="02020603050405020304" pitchFamily="18" charset="0"/>
              </a:rPr>
              <a:t> </a:t>
            </a:r>
            <a:r>
              <a:rPr lang="en-AU" b="1" dirty="0">
                <a:latin typeface="+mn-lt"/>
                <a:ea typeface="Calibri" panose="020F0502020204030204" pitchFamily="34" charset="0"/>
                <a:cs typeface="Times New Roman" panose="02020603050405020304" pitchFamily="18" charset="0"/>
              </a:rPr>
              <a:t>Describe the different ways diseases can be transmitted by direct transmission</a:t>
            </a:r>
            <a:endParaRPr lang="en-AU" altLang="en-US" b="1" dirty="0">
              <a:latin typeface="+mn-lt"/>
            </a:endParaRPr>
          </a:p>
        </p:txBody>
      </p:sp>
    </p:spTree>
    <p:extLst>
      <p:ext uri="{BB962C8B-B14F-4D97-AF65-F5344CB8AC3E}">
        <p14:creationId xmlns:p14="http://schemas.microsoft.com/office/powerpoint/2010/main" val="384011785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54D42BA-816B-4E19-9618-F29B7AE60F27}"/>
              </a:ext>
            </a:extLst>
          </p:cNvPr>
          <p:cNvGraphicFramePr/>
          <p:nvPr>
            <p:extLst>
              <p:ext uri="{D42A27DB-BD31-4B8C-83A1-F6EECF244321}">
                <p14:modId xmlns:p14="http://schemas.microsoft.com/office/powerpoint/2010/main" val="2181636425"/>
              </p:ext>
            </p:extLst>
          </p:nvPr>
        </p:nvGraphicFramePr>
        <p:xfrm>
          <a:off x="2257097" y="2705100"/>
          <a:ext cx="92964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11E4000-FFB3-0C41-98F2-25481A505051}"/>
              </a:ext>
            </a:extLst>
          </p:cNvPr>
          <p:cNvSpPr txBox="1"/>
          <p:nvPr/>
        </p:nvSpPr>
        <p:spPr>
          <a:xfrm>
            <a:off x="1217885" y="2490281"/>
            <a:ext cx="10696903" cy="938719"/>
          </a:xfrm>
          <a:prstGeom prst="rect">
            <a:avLst/>
          </a:prstGeom>
          <a:noFill/>
        </p:spPr>
        <p:txBody>
          <a:bodyPr wrap="square">
            <a:spAutoFit/>
          </a:bodyPr>
          <a:lstStyle/>
          <a:p>
            <a:pPr eaLnBrk="0" fontAlgn="base" hangingPunct="0">
              <a:lnSpc>
                <a:spcPts val="2200"/>
              </a:lnSpc>
              <a:spcBef>
                <a:spcPct val="0"/>
              </a:spcBef>
              <a:spcAft>
                <a:spcPct val="0"/>
              </a:spcAft>
            </a:pPr>
            <a:r>
              <a:rPr lang="en-AU" altLang="en-US" sz="2200" b="1" dirty="0">
                <a:solidFill>
                  <a:srgbClr val="000000"/>
                </a:solidFill>
              </a:rPr>
              <a:t>Vectors</a:t>
            </a:r>
            <a:r>
              <a:rPr lang="en-AU" altLang="en-US" sz="2200" dirty="0">
                <a:solidFill>
                  <a:srgbClr val="000000"/>
                </a:solidFill>
              </a:rPr>
              <a:t> are living or non-living things that transport pathogens from the infected host to a susceptible host. Mosquito vectors transport pathogens through blood feeds. Bat vectors transport pathogens through bites and scratches. </a:t>
            </a:r>
          </a:p>
        </p:txBody>
      </p:sp>
      <p:sp>
        <p:nvSpPr>
          <p:cNvPr id="9" name="Title 1">
            <a:extLst>
              <a:ext uri="{FF2B5EF4-FFF2-40B4-BE49-F238E27FC236}">
                <a16:creationId xmlns:a16="http://schemas.microsoft.com/office/drawing/2014/main" id="{C8884EED-3C27-ED47-A0EF-2383184DD771}"/>
              </a:ext>
            </a:extLst>
          </p:cNvPr>
          <p:cNvSpPr>
            <a:spLocks noGrp="1" noChangeArrowheads="1"/>
          </p:cNvSpPr>
          <p:nvPr>
            <p:ph type="title"/>
          </p:nvPr>
        </p:nvSpPr>
        <p:spPr>
          <a:xfrm>
            <a:off x="1035266" y="368841"/>
            <a:ext cx="11062139" cy="1485900"/>
          </a:xfrm>
        </p:spPr>
        <p:txBody>
          <a:bodyPr/>
          <a:lstStyle/>
          <a:p>
            <a:r>
              <a:rPr lang="en-AU"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Recap:</a:t>
            </a:r>
            <a:r>
              <a:rPr lang="en-AU" b="1" dirty="0">
                <a:latin typeface="Calibri" panose="020F0502020204030204" pitchFamily="34" charset="0"/>
                <a:ea typeface="Calibri" panose="020F0502020204030204" pitchFamily="34" charset="0"/>
                <a:cs typeface="Times New Roman" panose="02020603050405020304" pitchFamily="18" charset="0"/>
              </a:rPr>
              <a:t> </a:t>
            </a:r>
            <a:r>
              <a:rPr lang="en-AU" b="1" dirty="0">
                <a:latin typeface="+mn-lt"/>
                <a:ea typeface="Calibri" panose="020F0502020204030204" pitchFamily="34" charset="0"/>
                <a:cs typeface="Times New Roman" panose="02020603050405020304" pitchFamily="18" charset="0"/>
              </a:rPr>
              <a:t>Describe the different ways diseases can be transmitted by indirect transmission</a:t>
            </a:r>
            <a:endParaRPr lang="en-AU" altLang="en-US" b="1" dirty="0">
              <a:latin typeface="+mn-lt"/>
            </a:endParaRPr>
          </a:p>
        </p:txBody>
      </p:sp>
    </p:spTree>
    <p:extLst>
      <p:ext uri="{BB962C8B-B14F-4D97-AF65-F5344CB8AC3E}">
        <p14:creationId xmlns:p14="http://schemas.microsoft.com/office/powerpoint/2010/main" val="246152701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7AB9EC1-0C0F-4D67-A7B8-78C208A98482}"/>
              </a:ext>
            </a:extLst>
          </p:cNvPr>
          <p:cNvGraphicFramePr/>
          <p:nvPr>
            <p:extLst>
              <p:ext uri="{D42A27DB-BD31-4B8C-83A1-F6EECF244321}">
                <p14:modId xmlns:p14="http://schemas.microsoft.com/office/powerpoint/2010/main" val="2471786443"/>
              </p:ext>
            </p:extLst>
          </p:nvPr>
        </p:nvGraphicFramePr>
        <p:xfrm>
          <a:off x="872359" y="1219200"/>
          <a:ext cx="10176641"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7" name="TextBox 1">
            <a:extLst>
              <a:ext uri="{FF2B5EF4-FFF2-40B4-BE49-F238E27FC236}">
                <a16:creationId xmlns:a16="http://schemas.microsoft.com/office/drawing/2014/main" id="{4F24B370-6146-41D6-9770-99CC9D47D2A7}"/>
              </a:ext>
            </a:extLst>
          </p:cNvPr>
          <p:cNvSpPr txBox="1">
            <a:spLocks noChangeArrowheads="1"/>
          </p:cNvSpPr>
          <p:nvPr/>
        </p:nvSpPr>
        <p:spPr bwMode="auto">
          <a:xfrm>
            <a:off x="1985247" y="5520843"/>
            <a:ext cx="320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b="1" dirty="0">
                <a:solidFill>
                  <a:srgbClr val="000000"/>
                </a:solidFill>
              </a:rPr>
              <a:t>Biology WA Units 3 &amp; 4</a:t>
            </a:r>
          </a:p>
          <a:p>
            <a:pPr eaLnBrk="0" fontAlgn="base" hangingPunct="0">
              <a:spcBef>
                <a:spcPct val="0"/>
              </a:spcBef>
              <a:spcAft>
                <a:spcPct val="0"/>
              </a:spcAft>
            </a:pPr>
            <a:r>
              <a:rPr lang="en-AU" altLang="en-US" b="1" dirty="0">
                <a:solidFill>
                  <a:srgbClr val="000000"/>
                </a:solidFill>
              </a:rPr>
              <a:t>Set 13.2 pg.432 Q 1-5</a:t>
            </a:r>
          </a:p>
          <a:p>
            <a:pPr eaLnBrk="0" fontAlgn="base" hangingPunct="0">
              <a:spcBef>
                <a:spcPct val="0"/>
              </a:spcBef>
              <a:spcAft>
                <a:spcPct val="0"/>
              </a:spcAft>
            </a:pPr>
            <a:endParaRPr lang="en-AU" altLang="en-US" dirty="0">
              <a:solidFill>
                <a:srgbClr val="000000"/>
              </a:solidFill>
            </a:endParaRPr>
          </a:p>
        </p:txBody>
      </p:sp>
      <p:sp>
        <p:nvSpPr>
          <p:cNvPr id="8" name="Title 1">
            <a:extLst>
              <a:ext uri="{FF2B5EF4-FFF2-40B4-BE49-F238E27FC236}">
                <a16:creationId xmlns:a16="http://schemas.microsoft.com/office/drawing/2014/main" id="{AFAF23BF-AF2D-064C-BD62-A6152A4337F6}"/>
              </a:ext>
            </a:extLst>
          </p:cNvPr>
          <p:cNvSpPr>
            <a:spLocks noGrp="1" noChangeArrowheads="1"/>
          </p:cNvSpPr>
          <p:nvPr>
            <p:ph type="title"/>
          </p:nvPr>
        </p:nvSpPr>
        <p:spPr>
          <a:xfrm>
            <a:off x="1035266" y="368841"/>
            <a:ext cx="11062139" cy="1485900"/>
          </a:xfrm>
        </p:spPr>
        <p:txBody>
          <a:bodyPr/>
          <a:lstStyle/>
          <a:p>
            <a:r>
              <a:rPr lang="en-AU"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Recap:</a:t>
            </a:r>
            <a:r>
              <a:rPr lang="en-AU" b="1" dirty="0">
                <a:latin typeface="Calibri" panose="020F0502020204030204" pitchFamily="34" charset="0"/>
                <a:ea typeface="Calibri" panose="020F0502020204030204" pitchFamily="34" charset="0"/>
                <a:cs typeface="Times New Roman" panose="02020603050405020304" pitchFamily="18" charset="0"/>
              </a:rPr>
              <a:t> </a:t>
            </a:r>
            <a:r>
              <a:rPr lang="en-AU" b="1" dirty="0">
                <a:latin typeface="+mn-lt"/>
                <a:ea typeface="Calibri" panose="020F0502020204030204" pitchFamily="34" charset="0"/>
                <a:cs typeface="Times New Roman" panose="02020603050405020304" pitchFamily="18" charset="0"/>
              </a:rPr>
              <a:t>Describe the different ways diseases can be transmitted by indirect transmission</a:t>
            </a:r>
            <a:endParaRPr lang="en-AU" altLang="en-US" b="1" dirty="0">
              <a:latin typeface="+mn-lt"/>
            </a:endParaRPr>
          </a:p>
        </p:txBody>
      </p:sp>
    </p:spTree>
    <p:extLst>
      <p:ext uri="{BB962C8B-B14F-4D97-AF65-F5344CB8AC3E}">
        <p14:creationId xmlns:p14="http://schemas.microsoft.com/office/powerpoint/2010/main" val="2114884064"/>
      </p:ext>
    </p:extLst>
  </p:cSld>
  <p:clrMapOvr>
    <a:masterClrMapping/>
  </p:clrMapOvr>
  <p:transition>
    <p:fade/>
  </p:transition>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F63EC6E249DE43B3ABB3D14114859B" ma:contentTypeVersion="13" ma:contentTypeDescription="Create a new document." ma:contentTypeScope="" ma:versionID="99c02e9404b24da29d82897e19dd8156">
  <xsd:schema xmlns:xsd="http://www.w3.org/2001/XMLSchema" xmlns:xs="http://www.w3.org/2001/XMLSchema" xmlns:p="http://schemas.microsoft.com/office/2006/metadata/properties" xmlns:ns3="081ed5ae-0fcf-45ca-9e0f-fbac52cb9237" xmlns:ns4="8b1aca62-d085-4da7-a399-d54bef97b080" targetNamespace="http://schemas.microsoft.com/office/2006/metadata/properties" ma:root="true" ma:fieldsID="1f095fc3afc55f1869f5ccd943fb3e8c" ns3:_="" ns4:_="">
    <xsd:import namespace="081ed5ae-0fcf-45ca-9e0f-fbac52cb9237"/>
    <xsd:import namespace="8b1aca62-d085-4da7-a399-d54bef97b08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1ed5ae-0fcf-45ca-9e0f-fbac52cb9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1aca62-d085-4da7-a399-d54bef97b08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749D20-3836-4A50-92D9-A91093BCF9B2}">
  <ds:schemaRefs>
    <ds:schemaRef ds:uri="http://schemas.microsoft.com/office/2006/metadata/properties"/>
    <ds:schemaRef ds:uri="081ed5ae-0fcf-45ca-9e0f-fbac52cb9237"/>
    <ds:schemaRef ds:uri="8b1aca62-d085-4da7-a399-d54bef97b080"/>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412A97-48AC-479D-A3E9-0BD38289FE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1ed5ae-0fcf-45ca-9e0f-fbac52cb9237"/>
    <ds:schemaRef ds:uri="8b1aca62-d085-4da7-a399-d54bef97b0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EBEAD2-04AA-47BF-B114-EB690D6A40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721</TotalTime>
  <Words>3332</Words>
  <Application>Microsoft Office PowerPoint</Application>
  <PresentationFormat>Widescreen</PresentationFormat>
  <Paragraphs>397</Paragraphs>
  <Slides>61</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MS PGothic</vt:lpstr>
      <vt:lpstr>Arial</vt:lpstr>
      <vt:lpstr>Calibri</vt:lpstr>
      <vt:lpstr>Franklin Gothic Book</vt:lpstr>
      <vt:lpstr>Lucida Console</vt:lpstr>
      <vt:lpstr>Times New Roman</vt:lpstr>
      <vt:lpstr>Crop</vt:lpstr>
      <vt:lpstr> Viral Pathogens and  Viral Diseases  Updated by Ms Rayner 2022</vt:lpstr>
      <vt:lpstr>Pathogens Life Cycle</vt:lpstr>
      <vt:lpstr>Recap:  Define the term pathogen and state the four groups of pathogens that can cause disease</vt:lpstr>
      <vt:lpstr>Topic Question 1:  Describe the main features of a pathogens life cycle</vt:lpstr>
      <vt:lpstr>Topic Question 2:  State the ways pathogens can leave a hosts body and how they can enter a susceptible hosts body</vt:lpstr>
      <vt:lpstr>Recap: Define the term transmission and the two modes of transmission</vt:lpstr>
      <vt:lpstr>Recap: Describe the different ways diseases can be transmitted by direct transmission</vt:lpstr>
      <vt:lpstr>Recap: Describe the different ways diseases can be transmitted by indirect transmission</vt:lpstr>
      <vt:lpstr>Recap: Describe the different ways diseases can be transmitted by indirect transmission</vt:lpstr>
      <vt:lpstr>Recap: State the pathogens that cause the 10 diseases </vt:lpstr>
      <vt:lpstr>Pathogen - Viruses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diseases caused by a virus</vt:lpstr>
      <vt:lpstr>PowerPoint Presentation</vt:lpstr>
      <vt:lpstr>Viruses - Recap</vt:lpstr>
      <vt:lpstr>Life Cycle - Viruses</vt:lpstr>
      <vt:lpstr>Influenza Virus</vt:lpstr>
      <vt:lpstr>Influenza Virus Structure</vt:lpstr>
      <vt:lpstr>Influenza Life Cycle</vt:lpstr>
      <vt:lpstr>Influenza life cycle</vt:lpstr>
      <vt:lpstr>Influenza Virus Mode of Transmission</vt:lpstr>
      <vt:lpstr>Influenza Virus Mode of transmission</vt:lpstr>
      <vt:lpstr>Influenza Modes of Transmission</vt:lpstr>
      <vt:lpstr>Influenza Modes of Transmission</vt:lpstr>
      <vt:lpstr>Influenza Virus Mode of transmission</vt:lpstr>
      <vt:lpstr>Influenza Virus Replication</vt:lpstr>
      <vt:lpstr>Influenza – Prevention</vt:lpstr>
      <vt:lpstr>Influenza – Treatment </vt:lpstr>
      <vt:lpstr>Watch!</vt:lpstr>
      <vt:lpstr>Ross River disease</vt:lpstr>
      <vt:lpstr>Ross River disease is endemic</vt:lpstr>
      <vt:lpstr>Ross River disease</vt:lpstr>
      <vt:lpstr>Ross River disease</vt:lpstr>
      <vt:lpstr>Ross River virus life cycle</vt:lpstr>
      <vt:lpstr>Ross River disease</vt:lpstr>
      <vt:lpstr>Ross River Virus Replication</vt:lpstr>
      <vt:lpstr>Ross River Virus Incubation period</vt:lpstr>
      <vt:lpstr>Ross River Virus Impact on Host &amp; Symptoms </vt:lpstr>
      <vt:lpstr>Ross River Virus Prevention</vt:lpstr>
      <vt:lpstr>Ross River Virus Prevention</vt:lpstr>
      <vt:lpstr>Ross River Virus Treatment</vt:lpstr>
      <vt:lpstr>Viral diseases of honeybees</vt:lpstr>
      <vt:lpstr>Viral diseases of honeybees in Australia</vt:lpstr>
      <vt:lpstr>Sacbrood disease</vt:lpstr>
      <vt:lpstr>Sacbrood disease</vt:lpstr>
      <vt:lpstr>Sacbrood disease</vt:lpstr>
      <vt:lpstr>Other Viruses of Honey Bees</vt:lpstr>
      <vt:lpstr>Impact and Control of Viral diseases in Honey bees</vt:lpstr>
      <vt:lpstr>4 Australian bat lyssavirus (ABL) disease</vt:lpstr>
      <vt:lpstr>Australian bat lyssavirus (ABL) disease</vt:lpstr>
      <vt:lpstr>ABL disease in humans</vt:lpstr>
      <vt:lpstr>Australian bat lyssavirus life cycle</vt:lpstr>
      <vt:lpstr>ABL mode of transmission</vt:lpstr>
      <vt:lpstr>Read the following to help complete your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Viral Pathogens and  Viral Diseases  Updated by Ms Rayner 2022</dc:title>
  <dc:creator>RAYNER Elizabeth [Rossmoyne Senior High School]</dc:creator>
  <cp:lastModifiedBy>RAYNER Elizabeth [Rossmoyne Senior High School]</cp:lastModifiedBy>
  <cp:revision>19</cp:revision>
  <dcterms:created xsi:type="dcterms:W3CDTF">2022-05-31T07:21:19Z</dcterms:created>
  <dcterms:modified xsi:type="dcterms:W3CDTF">2022-06-16T02:48:41Z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0x0101004FF63EC6E249DE43B3ABB3D14114859B</vt:lpwstr>
  </property>
</Properties>
</file>